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notesMasterIdLst>
    <p:notesMasterId r:id="rId21"/>
  </p:notesMasterIdLst>
  <p:handoutMasterIdLst>
    <p:handoutMasterId r:id="rId22"/>
  </p:handoutMasterIdLst>
  <p:sldIdLst>
    <p:sldId id="265" r:id="rId3"/>
    <p:sldId id="440" r:id="rId4"/>
    <p:sldId id="297" r:id="rId5"/>
    <p:sldId id="325" r:id="rId6"/>
    <p:sldId id="326" r:id="rId7"/>
    <p:sldId id="403" r:id="rId8"/>
    <p:sldId id="441" r:id="rId9"/>
    <p:sldId id="293" r:id="rId10"/>
    <p:sldId id="267" r:id="rId11"/>
    <p:sldId id="271" r:id="rId12"/>
    <p:sldId id="272" r:id="rId13"/>
    <p:sldId id="312" r:id="rId14"/>
    <p:sldId id="328" r:id="rId15"/>
    <p:sldId id="327" r:id="rId16"/>
    <p:sldId id="329" r:id="rId17"/>
    <p:sldId id="447" r:id="rId18"/>
    <p:sldId id="446" r:id="rId19"/>
    <p:sldId id="27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004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3" autoAdjust="0"/>
    <p:restoredTop sz="96224" autoAdjust="0"/>
  </p:normalViewPr>
  <p:slideViewPr>
    <p:cSldViewPr snapToGrid="0">
      <p:cViewPr varScale="1">
        <p:scale>
          <a:sx n="72" d="100"/>
          <a:sy n="72" d="100"/>
        </p:scale>
        <p:origin x="119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38"/>
    </p:cViewPr>
  </p:sorterViewPr>
  <p:notesViewPr>
    <p:cSldViewPr snapToGrid="0">
      <p:cViewPr varScale="1">
        <p:scale>
          <a:sx n="64" d="100"/>
          <a:sy n="64" d="100"/>
        </p:scale>
        <p:origin x="311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404F67A-CC71-4018-B648-AFD8A4C61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CCBB78-E851-40F4-B125-808001E942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59F61-7180-42DE-820C-F0685AF77542}" type="datetimeFigureOut">
              <a:rPr lang="de-DE" smtClean="0">
                <a:latin typeface="Arial" panose="020B0604020202020204" pitchFamily="34" charset="0"/>
              </a:rPr>
              <a:t>05.10.2021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2B06D0-6237-4168-9F11-A1DE8C1B26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018E41-EB0E-4A24-89A8-F54E7C3646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B0172-F09F-42C0-8258-5F93D84D399D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0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28242A0-5330-4AA1-AA39-E6462421FCB6}" type="datetimeFigureOut">
              <a:rPr lang="de-DE" smtClean="0"/>
              <a:pPr/>
              <a:t>05.10.2021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BA05DA8-C72F-4E70-B8E5-22B7D26EA27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06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63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63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63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63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63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A734ACE-EF0D-8140-9529-F9EA15F65FD4}" type="slidenum">
              <a:rPr lang="de-DE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5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BB452C-DA87-4545-8DF8-34C45F639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6616" y="101602"/>
            <a:ext cx="7091742" cy="6807196"/>
          </a:xfrm>
          <a:prstGeom prst="rect">
            <a:avLst/>
          </a:prstGeom>
        </p:spPr>
      </p:pic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D45F7F7-D1F7-447B-A479-2B87CDC9A189}"/>
              </a:ext>
            </a:extLst>
          </p:cNvPr>
          <p:cNvSpPr/>
          <p:nvPr userDrawn="1"/>
        </p:nvSpPr>
        <p:spPr>
          <a:xfrm>
            <a:off x="0" y="101601"/>
            <a:ext cx="5153025" cy="6756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94" y="4663696"/>
            <a:ext cx="4576081" cy="748674"/>
          </a:xfrm>
          <a:prstGeom prst="rect">
            <a:avLst/>
          </a:prstGeom>
        </p:spPr>
        <p:txBody>
          <a:bodyPr wrap="square"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94" y="5463170"/>
            <a:ext cx="4576081" cy="5043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BAA99A6-1E64-4AED-BFEA-D6BC8FD7AC80}"/>
              </a:ext>
            </a:extLst>
          </p:cNvPr>
          <p:cNvGrpSpPr/>
          <p:nvPr userDrawn="1"/>
        </p:nvGrpSpPr>
        <p:grpSpPr>
          <a:xfrm>
            <a:off x="289178" y="352578"/>
            <a:ext cx="3130297" cy="648615"/>
            <a:chOff x="388056" y="3728642"/>
            <a:chExt cx="4383969" cy="908383"/>
          </a:xfrm>
        </p:grpSpPr>
        <p:pic>
          <p:nvPicPr>
            <p:cNvPr id="7" name="Grafik 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id="{8A2650D4-4EA6-4BBF-8437-18EA445635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90"/>
            <a:stretch/>
          </p:blipFill>
          <p:spPr>
            <a:xfrm>
              <a:off x="388056" y="3728642"/>
              <a:ext cx="993069" cy="908383"/>
            </a:xfrm>
            <a:prstGeom prst="rect">
              <a:avLst/>
            </a:prstGeom>
          </p:spPr>
        </p:pic>
        <p:pic>
          <p:nvPicPr>
            <p:cNvPr id="17" name="Grafik 1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id="{339039BF-D96A-41C6-A966-BF2176D50B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8" r="-1138"/>
            <a:stretch/>
          </p:blipFill>
          <p:spPr>
            <a:xfrm>
              <a:off x="1485900" y="3728642"/>
              <a:ext cx="3286125" cy="908383"/>
            </a:xfrm>
            <a:prstGeom prst="rect">
              <a:avLst/>
            </a:prstGeom>
          </p:spPr>
        </p:pic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8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2_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F53BE8CB-B295-4EEE-B5D9-BA8B46E18696}"/>
              </a:ext>
            </a:extLst>
          </p:cNvPr>
          <p:cNvSpPr/>
          <p:nvPr userDrawn="1"/>
        </p:nvSpPr>
        <p:spPr>
          <a:xfrm>
            <a:off x="1024729" y="4882061"/>
            <a:ext cx="4608513" cy="1254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F846CF-CC0C-40D3-A7D0-BAC2823B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A866E9-C678-432F-8BF8-B6777D1D1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80AE85-CDD5-4AEE-9110-9BF52227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DFC7BA7-9000-457C-B566-563981F9BF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4729" y="1855102"/>
            <a:ext cx="4608512" cy="2865997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B8D7C1-7120-4E8C-AEFA-F06E6F24D426}"/>
              </a:ext>
            </a:extLst>
          </p:cNvPr>
          <p:cNvSpPr/>
          <p:nvPr userDrawn="1"/>
        </p:nvSpPr>
        <p:spPr>
          <a:xfrm>
            <a:off x="6573439" y="4882061"/>
            <a:ext cx="4608513" cy="1254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42C1D59B-F3CB-4362-8174-F4442F1AE8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3439" y="1855102"/>
            <a:ext cx="4593832" cy="286599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77A8BD2C-5FF0-4ADF-834D-87DC0D51E5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49" y="502821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2530DFC-8B0E-4B6F-9BFC-409F37268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50940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4602A02-BFCC-4219-AB10-03F3F2E2FE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4175" y="502821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B28450CB-1B51-4875-80CA-E68DE4DD93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4176" y="550940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</p:spTree>
    <p:extLst>
      <p:ext uri="{BB962C8B-B14F-4D97-AF65-F5344CB8AC3E}">
        <p14:creationId xmlns:p14="http://schemas.microsoft.com/office/powerpoint/2010/main" val="207657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Gru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AEAC7-C672-4BFA-A2B6-0FB95563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BEE46D-CA90-41AC-B2EC-A19EFC0C4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69806C-9E44-4BF2-B37A-1E9CFA8D0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1105367-C54E-49CA-A616-1B28CB089C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7913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8346A284-3FDD-49C7-B375-4A91616A5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2876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C6650BCF-4F6E-439F-82FD-6620C31996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7839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0A0A5E49-7787-417D-8694-F374C5B594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2802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744029D-DFF4-43F6-874A-86C3144315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77765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647F6598-4D13-4E68-A503-99EAEC6BA8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2730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992EC88A-5DE2-41C1-815C-B48DD8A250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77913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F540F4A-78C1-443E-98F4-41F6D5377F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02876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94354AF7-511E-44C8-BAF7-10F3F464338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7839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00AB7A4B-133D-4455-A4DC-A7ED2BB4A36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2802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41D03B26-6A34-4732-B3B7-26B365C707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77765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6DBFFEB1-0014-4EDB-B1E5-74F8CD1C5DF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02730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8BBBAEC-F423-48D5-85F6-EE5263ECD4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032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C723C531-B5BD-4F84-B750-106905D53B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67995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74F7489F-46EE-4056-8E23-40392B588F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92958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0373492B-0456-4C0B-AAE9-5312A6E35F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7921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9F19561D-A9C4-4949-BE39-D2B34391E0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42884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EF909138-1B71-4756-B392-1BD8782F1D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67847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8531264B-04CA-4830-BCBC-448F24B360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3032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6" name="Textplatzhalter 18">
            <a:extLst>
              <a:ext uri="{FF2B5EF4-FFF2-40B4-BE49-F238E27FC236}">
                <a16:creationId xmlns:a16="http://schemas.microsoft.com/office/drawing/2014/main" id="{8C281047-299E-471A-9673-4546758FE2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67995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89787383-4B19-483F-8648-F15DB501B0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2958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8" name="Textplatzhalter 18">
            <a:extLst>
              <a:ext uri="{FF2B5EF4-FFF2-40B4-BE49-F238E27FC236}">
                <a16:creationId xmlns:a16="http://schemas.microsoft.com/office/drawing/2014/main" id="{A6535EF3-B68F-4D63-90DF-E79807E770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7921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34DC7721-3820-47F5-849A-D02C38FC8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42884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0" name="Textplatzhalter 18">
            <a:extLst>
              <a:ext uri="{FF2B5EF4-FFF2-40B4-BE49-F238E27FC236}">
                <a16:creationId xmlns:a16="http://schemas.microsoft.com/office/drawing/2014/main" id="{925764E8-F285-4DAF-9BB6-7566A1C918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67847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25820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2A50C-F1AC-407B-9F4A-3A38EE83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68350B-D3CA-41A3-AF8B-D4008758B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BDAD1A-5774-439B-A906-A7AC33E06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C0521D6E-8305-407C-8327-DAC78A3699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14203818"/>
              </p:ext>
            </p:extLst>
          </p:nvPr>
        </p:nvGraphicFramePr>
        <p:xfrm>
          <a:off x="334962" y="1844674"/>
          <a:ext cx="11522076" cy="428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088">
                  <a:extLst>
                    <a:ext uri="{9D8B030D-6E8A-4147-A177-3AD203B41FA5}">
                      <a16:colId xmlns:a16="http://schemas.microsoft.com/office/drawing/2014/main" val="16420009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57178809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135760257"/>
                    </a:ext>
                  </a:extLst>
                </a:gridCol>
                <a:gridCol w="1893888">
                  <a:extLst>
                    <a:ext uri="{9D8B030D-6E8A-4147-A177-3AD203B41FA5}">
                      <a16:colId xmlns:a16="http://schemas.microsoft.com/office/drawing/2014/main" val="3491662571"/>
                    </a:ext>
                  </a:extLst>
                </a:gridCol>
              </a:tblGrid>
              <a:tr h="535583">
                <a:tc>
                  <a:txBody>
                    <a:bodyPr/>
                    <a:lstStyle/>
                    <a:p>
                      <a:r>
                        <a:rPr lang="de-DE" dirty="0"/>
                        <a:t>Überschrift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Punkt 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Punkt 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Punkt 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46984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797587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60216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49098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866678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28147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88332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Summe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2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319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trä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7B3A036-E76D-4E57-B400-AC87D49FA3A6}"/>
              </a:ext>
            </a:extLst>
          </p:cNvPr>
          <p:cNvSpPr/>
          <p:nvPr userDrawn="1"/>
        </p:nvSpPr>
        <p:spPr>
          <a:xfrm>
            <a:off x="334962" y="1844675"/>
            <a:ext cx="11522074" cy="4284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009488-9BD8-4AF6-8E5F-47EBD9C8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A105FF-3A54-44B5-BD1F-2A8DDF9A62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1AF72D-603A-49BC-8E23-C565B0935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0572CC2-71D2-4DFF-9FF9-5B9A2652F0CC}"/>
              </a:ext>
            </a:extLst>
          </p:cNvPr>
          <p:cNvSpPr/>
          <p:nvPr userDrawn="1"/>
        </p:nvSpPr>
        <p:spPr>
          <a:xfrm>
            <a:off x="949362" y="2527998"/>
            <a:ext cx="1802004" cy="1802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D99F87F-AAE1-4CE7-90E6-06AE4CD75E9F}"/>
              </a:ext>
            </a:extLst>
          </p:cNvPr>
          <p:cNvSpPr/>
          <p:nvPr userDrawn="1"/>
        </p:nvSpPr>
        <p:spPr>
          <a:xfrm>
            <a:off x="3759944" y="2527998"/>
            <a:ext cx="1802004" cy="1802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37D979C-64AB-454B-AA39-4E58E0D01272}"/>
              </a:ext>
            </a:extLst>
          </p:cNvPr>
          <p:cNvSpPr/>
          <p:nvPr userDrawn="1"/>
        </p:nvSpPr>
        <p:spPr>
          <a:xfrm>
            <a:off x="6570526" y="2527998"/>
            <a:ext cx="1802004" cy="1802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EAD899-1F7C-4755-A2EE-987940F114D9}"/>
              </a:ext>
            </a:extLst>
          </p:cNvPr>
          <p:cNvSpPr/>
          <p:nvPr userDrawn="1"/>
        </p:nvSpPr>
        <p:spPr>
          <a:xfrm>
            <a:off x="9381108" y="2527998"/>
            <a:ext cx="1802004" cy="18020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F53E07A5-C793-45D3-92DE-877D924E4C29}"/>
              </a:ext>
            </a:extLst>
          </p:cNvPr>
          <p:cNvSpPr/>
          <p:nvPr userDrawn="1"/>
        </p:nvSpPr>
        <p:spPr>
          <a:xfrm>
            <a:off x="2984184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641EFF29-30C4-4B6B-87CC-E5C9EED92D74}"/>
              </a:ext>
            </a:extLst>
          </p:cNvPr>
          <p:cNvSpPr/>
          <p:nvPr userDrawn="1"/>
        </p:nvSpPr>
        <p:spPr>
          <a:xfrm>
            <a:off x="5793370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E969914-6B0C-45FE-A559-FDB5E5A6FD8A}"/>
              </a:ext>
            </a:extLst>
          </p:cNvPr>
          <p:cNvSpPr/>
          <p:nvPr userDrawn="1"/>
        </p:nvSpPr>
        <p:spPr>
          <a:xfrm>
            <a:off x="8605348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2F4AFDB-49DB-4CCC-A078-107FE2ADE7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966" y="3132137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B4A631BF-11CB-4E1A-BFDB-7C3FC2908A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715" y="3132136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7D52DF4D-32DC-4E13-8728-E3AEB204BD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0526" y="3132135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9725D982-A4EF-446F-A5DF-F26996885D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1337" y="3132134"/>
            <a:ext cx="1791775" cy="5937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C72F051C-AC61-4D05-92BD-2F7E037C83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7859" y="4300449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- XX,XX €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67B4226D-D430-4DAB-9A7B-D43FE05F86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7651" y="4299554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- XX,XX €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E8033FC-9D48-4E3B-B234-E2EF10481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2924" y="4299552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+ XX,XX €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C65D6CE7-AA0B-4A36-95A2-975BED9AA8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1341" y="4693995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93113FAB-8035-4CEB-8009-1EA2E01C9B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1133" y="4693100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0EE436BB-5615-4A34-BA69-6D97D86702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96406" y="4693098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4212E87D-2082-4A82-B349-72BF43E2FA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680" y="2013480"/>
            <a:ext cx="2684576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5BEFC9E6-8C27-4409-89F1-06F214C8CA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0744" y="2013479"/>
            <a:ext cx="2684576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845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10B4DC-169B-458D-9256-6521E813AC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A8ACE0-A695-4433-94C0-01CB5F7CB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04114EB-28B6-4BA9-8411-9FA2892FA473}"/>
              </a:ext>
            </a:extLst>
          </p:cNvPr>
          <p:cNvSpPr/>
          <p:nvPr userDrawn="1"/>
        </p:nvSpPr>
        <p:spPr>
          <a:xfrm>
            <a:off x="91440" y="0"/>
            <a:ext cx="12100559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91D1E354-655E-4F6E-A081-8978C0CD9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1632" y="2602317"/>
            <a:ext cx="5341929" cy="2062353"/>
          </a:xfrm>
          <a:prstGeom prst="rect">
            <a:avLst/>
          </a:prstGeom>
        </p:spPr>
        <p:txBody>
          <a:bodyPr vert="horz" lIns="0" tIns="45720" rIns="0" bIns="72000" rtlCol="0" anchor="b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 an alle Helferinnen und </a:t>
            </a:r>
            <a:r>
              <a:rPr lang="de-DE" dirty="0" err="1"/>
              <a:t>helfer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8E1427A-6E5B-4315-A761-A7D9501827A9}"/>
              </a:ext>
            </a:extLst>
          </p:cNvPr>
          <p:cNvCxnSpPr>
            <a:cxnSpLocks/>
          </p:cNvCxnSpPr>
          <p:nvPr userDrawn="1"/>
        </p:nvCxnSpPr>
        <p:spPr>
          <a:xfrm>
            <a:off x="1541632" y="5044147"/>
            <a:ext cx="5341929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4031A778-C618-4B4C-9809-B9DD0A47D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90"/>
          <a:stretch/>
        </p:blipFill>
        <p:spPr>
          <a:xfrm>
            <a:off x="3813764" y="1378331"/>
            <a:ext cx="1034888" cy="946636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C056CA4-83F6-485C-B4C5-483E4A2C8C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9125" y="0"/>
            <a:ext cx="266065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890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0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D9E47-44D4-4739-B425-79A7F00D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6232B0-457A-4201-9E2E-0F3F0187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2F8230-0FC4-4B7C-8510-96FA1CBAF3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36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328-8D92-8946-8257-02427CE6CA53}" type="datetimeFigureOut">
              <a:rPr lang="de-DE" smtClean="0"/>
              <a:t>05.10.2021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FD83-D6E2-3240-BA82-2BB33D89C8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98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DBB452C-DA87-4545-8DF8-34C45F639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6616" y="101602"/>
            <a:ext cx="7044349" cy="6761704"/>
          </a:xfrm>
          <a:prstGeom prst="rect">
            <a:avLst/>
          </a:prstGeom>
        </p:spPr>
      </p:pic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D45F7F7-D1F7-447B-A479-2B87CDC9A189}"/>
              </a:ext>
            </a:extLst>
          </p:cNvPr>
          <p:cNvSpPr/>
          <p:nvPr userDrawn="1"/>
        </p:nvSpPr>
        <p:spPr>
          <a:xfrm>
            <a:off x="0" y="101601"/>
            <a:ext cx="5153025" cy="6756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94" y="4663696"/>
            <a:ext cx="4576081" cy="748674"/>
          </a:xfrm>
        </p:spPr>
        <p:txBody>
          <a:bodyPr wrap="square" anchor="b"/>
          <a:lstStyle>
            <a:lvl1pPr algn="l">
              <a:defRPr sz="4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94" y="5463170"/>
            <a:ext cx="4576081" cy="5043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3336BFB5-ECA2-4A03-A6A4-2C15AC5BF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57755"/>
            <a:ext cx="3092450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4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DBB452C-DA87-4545-8DF8-34C45F639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3" t="9640" r="27165" b="1959"/>
          <a:stretch/>
        </p:blipFill>
        <p:spPr>
          <a:xfrm>
            <a:off x="5171606" y="101602"/>
            <a:ext cx="7161974" cy="6763894"/>
          </a:xfrm>
          <a:prstGeom prst="rect">
            <a:avLst/>
          </a:prstGeom>
        </p:spPr>
      </p:pic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D45F7F7-D1F7-447B-A479-2B87CDC9A189}"/>
              </a:ext>
            </a:extLst>
          </p:cNvPr>
          <p:cNvSpPr/>
          <p:nvPr userDrawn="1"/>
        </p:nvSpPr>
        <p:spPr>
          <a:xfrm>
            <a:off x="0" y="101601"/>
            <a:ext cx="5153025" cy="6756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94" y="4663696"/>
            <a:ext cx="4576081" cy="748674"/>
          </a:xfrm>
        </p:spPr>
        <p:txBody>
          <a:bodyPr wrap="square" anchor="b"/>
          <a:lstStyle>
            <a:lvl1pPr algn="l">
              <a:defRPr sz="4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94" y="5463170"/>
            <a:ext cx="4576081" cy="5043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3336BFB5-ECA2-4A03-A6A4-2C15AC5BF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57755"/>
            <a:ext cx="3092450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B5583-6C4E-4B4F-8957-DBEF97304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0D3A81-45B0-4D66-9EB7-231CEE346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B87CBB-8B7A-492E-8D9E-761773BE7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79A313-32BC-49FD-9D95-8C449157E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844676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TOP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2F8C9DF9-5EC8-4567-A0AC-351350016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3062" y="1844675"/>
            <a:ext cx="10213975" cy="390526"/>
          </a:xfrm>
          <a:noFill/>
        </p:spPr>
        <p:txBody>
          <a:bodyPr lIns="72000" anchor="b" anchorCtr="0">
            <a:noAutofit/>
          </a:bodyPr>
          <a:lstStyle>
            <a:lvl1pPr marL="0" indent="0">
              <a:buNone/>
              <a:defRPr sz="2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2F9A924-347E-44C7-AEEB-2A35661F3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331443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C6CA6AC-CF30-4133-8D50-29618FD82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3" y="2331442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24146FED-EAAA-490E-BE61-C24E149E1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2818210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5AF3B96-3F09-4E71-AB3F-408767F21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061" y="2818209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AA924C5-2B03-42CE-8462-FE9134031A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0" y="3304977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BA41E4F-75EC-466F-9B93-FB4711CD15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059" y="3304976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8E902B2-24AB-42DB-A3D7-672BA84467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58" y="3791744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8B9FA950-4954-4506-A095-7B68CA79B4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3057" y="3791743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B177A492-E4B5-425A-8D46-F755C1C64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56" y="4278511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389C7E97-94AD-40C4-8DBD-942566A75D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43055" y="4278510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EBEC37C0-FAF4-4783-AE4E-563C599CEF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54" y="4765278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93CD6495-4106-48A4-8F2A-CB9056F5CE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43053" y="4765277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63C3B0E5-1B8D-4878-BE08-F27AF989F2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52" y="5252045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3616E4B-52B8-41CB-A9B4-D92821FC1C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43051" y="5252044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805C1C9-DC48-4D2D-B705-E7AF28A0F7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50" y="5738813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62D37D23-26A9-4C98-ABF0-42C95C99B7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43049" y="5738812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69176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BB452C-DA87-4545-8DF8-34C45F639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0" r="27416" b="925"/>
          <a:stretch/>
        </p:blipFill>
        <p:spPr>
          <a:xfrm>
            <a:off x="3987385" y="50800"/>
            <a:ext cx="8288392" cy="6808382"/>
          </a:xfrm>
          <a:prstGeom prst="rect">
            <a:avLst/>
          </a:prstGeom>
        </p:spPr>
      </p:pic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D45F7F7-D1F7-447B-A479-2B87CDC9A189}"/>
              </a:ext>
            </a:extLst>
          </p:cNvPr>
          <p:cNvSpPr/>
          <p:nvPr userDrawn="1"/>
        </p:nvSpPr>
        <p:spPr>
          <a:xfrm>
            <a:off x="0" y="101601"/>
            <a:ext cx="5153025" cy="6756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94" y="4663696"/>
            <a:ext cx="4576081" cy="748674"/>
          </a:xfrm>
          <a:prstGeom prst="rect">
            <a:avLst/>
          </a:prstGeom>
        </p:spPr>
        <p:txBody>
          <a:bodyPr wrap="square"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94" y="5463170"/>
            <a:ext cx="4576081" cy="5043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BAA99A6-1E64-4AED-BFEA-D6BC8FD7AC80}"/>
              </a:ext>
            </a:extLst>
          </p:cNvPr>
          <p:cNvGrpSpPr/>
          <p:nvPr userDrawn="1"/>
        </p:nvGrpSpPr>
        <p:grpSpPr>
          <a:xfrm>
            <a:off x="289178" y="352578"/>
            <a:ext cx="3130297" cy="648615"/>
            <a:chOff x="388056" y="3728642"/>
            <a:chExt cx="4383969" cy="908383"/>
          </a:xfrm>
        </p:grpSpPr>
        <p:pic>
          <p:nvPicPr>
            <p:cNvPr id="7" name="Grafik 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id="{8A2650D4-4EA6-4BBF-8437-18EA445635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90"/>
            <a:stretch/>
          </p:blipFill>
          <p:spPr>
            <a:xfrm>
              <a:off x="388056" y="3728642"/>
              <a:ext cx="993069" cy="908383"/>
            </a:xfrm>
            <a:prstGeom prst="rect">
              <a:avLst/>
            </a:prstGeom>
          </p:spPr>
        </p:pic>
        <p:pic>
          <p:nvPicPr>
            <p:cNvPr id="17" name="Grafik 1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id="{339039BF-D96A-41C6-A966-BF2176D50B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8" r="-1138"/>
            <a:stretch/>
          </p:blipFill>
          <p:spPr>
            <a:xfrm>
              <a:off x="1485900" y="3728642"/>
              <a:ext cx="3286125" cy="908383"/>
            </a:xfrm>
            <a:prstGeom prst="rect">
              <a:avLst/>
            </a:prstGeom>
          </p:spPr>
        </p:pic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23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D45F7F7-D1F7-447B-A479-2B87CDC9A189}"/>
              </a:ext>
            </a:extLst>
          </p:cNvPr>
          <p:cNvSpPr/>
          <p:nvPr userDrawn="1"/>
        </p:nvSpPr>
        <p:spPr>
          <a:xfrm>
            <a:off x="0" y="50799"/>
            <a:ext cx="12192000" cy="672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0057" y="2163809"/>
            <a:ext cx="8011886" cy="1566081"/>
          </a:xfrm>
        </p:spPr>
        <p:txBody>
          <a:bodyPr wrap="square" anchor="b"/>
          <a:lstStyle>
            <a:lvl1pPr algn="ctr">
              <a:defRPr sz="4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057" y="3780690"/>
            <a:ext cx="8011886" cy="50437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E73E41-6ABB-4E7F-BD34-50E8F0B4DAA3}"/>
              </a:ext>
            </a:extLst>
          </p:cNvPr>
          <p:cNvCxnSpPr>
            <a:cxnSpLocks/>
          </p:cNvCxnSpPr>
          <p:nvPr userDrawn="1"/>
        </p:nvCxnSpPr>
        <p:spPr>
          <a:xfrm>
            <a:off x="-8965" y="680085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8C978317-F58D-4C15-AA54-0FD2780B8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8124" y="362715"/>
            <a:ext cx="2730499" cy="5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6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9B090-2FCD-4342-BE00-B99FF6B7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805FA9-2288-416B-B960-EF3F559B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26A2E9-2132-42B9-893E-5E279BE7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F74310-E385-4D24-BB01-B35AB9E58B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94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448C3-1551-47EC-8531-F495648E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F5C954-081F-4945-BB31-B7768544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4675"/>
            <a:ext cx="5684838" cy="4284663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961A56-8ED4-46FD-87A5-FB31DA5F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B1B9C6-584F-45FA-A0C1-DF0805E6CB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E8BD3FE-3DC1-45BD-8BF5-33C1E05E03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3" y="1844675"/>
            <a:ext cx="5684837" cy="4284663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65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+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2B52BF8-10BC-4718-B911-0706E0A6A5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5002705"/>
            <a:ext cx="3583646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AFCF0B8-0EB1-4137-AE56-372DB300AF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4177" y="5002706"/>
            <a:ext cx="3583646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A63F5975-261A-4487-B458-38275D044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3389" y="5002704"/>
            <a:ext cx="3583647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03337-CE41-4610-A44D-EFAB0E16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1849C8-2BE5-40D6-9005-3C75F64BB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96A997-B5BF-470F-A0AF-75D4F4856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57170D6-715B-4E5D-8601-E7711BE54A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4177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F710399D-2118-4B5F-B79B-0ACFA31D0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AE6E6FD4-54CD-433C-A2DE-F479A3F1A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3391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4E27804-6736-4746-8FBC-7083B07A2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844674"/>
            <a:ext cx="11522075" cy="504077"/>
          </a:xfr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794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1_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740E8-EB9D-4E4C-98D1-28DF9A60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2E9272-231A-4AC3-B809-8C78321D8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F77064-0A15-4F12-9BC5-73F6F9182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734D9A5-61F5-40D5-B8B0-21A5AAD905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2328862"/>
            <a:ext cx="2914650" cy="344805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A732418-7DA6-408D-8739-CABFAAD63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9600" y="2554877"/>
            <a:ext cx="6972300" cy="6334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l">
              <a:buNone/>
              <a:defRPr sz="2000" b="1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D50C2B0-3B7D-44F0-9E55-57485D5E4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4083636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C772A29-15D7-48D7-A02D-8A4BAA0FE2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600" y="4550360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433286E5-6590-49FE-9F81-3BD3F13BAF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5012323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</p:spTree>
    <p:extLst>
      <p:ext uri="{BB962C8B-B14F-4D97-AF65-F5344CB8AC3E}">
        <p14:creationId xmlns:p14="http://schemas.microsoft.com/office/powerpoint/2010/main" val="3166709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2_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846CF-CC0C-40D3-A7D0-BAC2823B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A866E9-C678-432F-8BF8-B6777D1D1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80AE85-CDD5-4AEE-9110-9BF52227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DFC7BA7-9000-457C-B566-563981F9BF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4729" y="1855102"/>
            <a:ext cx="4608512" cy="286599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42C1D59B-F3CB-4362-8174-F4442F1AE8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3439" y="1855102"/>
            <a:ext cx="4593832" cy="286599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77A8BD2C-5FF0-4ADF-834D-87DC0D51E5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49" y="502821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2530DFC-8B0E-4B6F-9BFC-409F37268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50940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Clr>
                <a:schemeClr val="accent1"/>
              </a:buClr>
              <a:buFontTx/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4602A02-BFCC-4219-AB10-03F3F2E2FE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4175" y="502821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B28450CB-1B51-4875-80CA-E68DE4DD93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4176" y="550940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Clr>
                <a:schemeClr val="accent1"/>
              </a:buClr>
              <a:buFontTx/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8887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Gru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AEAC7-C672-4BFA-A2B6-0FB95563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BEE46D-CA90-41AC-B2EC-A19EFC0C4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69806C-9E44-4BF2-B37A-1E9CFA8D0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1105367-C54E-49CA-A616-1B28CB089C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7913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8346A284-3FDD-49C7-B375-4A91616A5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2876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C6650BCF-4F6E-439F-82FD-6620C31996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7839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0A0A5E49-7787-417D-8694-F374C5B594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2802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744029D-DFF4-43F6-874A-86C3144315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77765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647F6598-4D13-4E68-A503-99EAEC6BA8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2730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992EC88A-5DE2-41C1-815C-B48DD8A250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77913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F540F4A-78C1-443E-98F4-41F6D5377F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02876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94354AF7-511E-44C8-BAF7-10F3F464338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7839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00AB7A4B-133D-4455-A4DC-A7ED2BB4A36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2802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41D03B26-6A34-4732-B3B7-26B365C707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77765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6DBFFEB1-0014-4EDB-B1E5-74F8CD1C5DF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02730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8BBBAEC-F423-48D5-85F6-EE5263ECD4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032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C723C531-B5BD-4F84-B750-106905D53B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67995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74F7489F-46EE-4056-8E23-40392B588F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92958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0373492B-0456-4C0B-AAE9-5312A6E35F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7921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9F19561D-A9C4-4949-BE39-D2B34391E0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42884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EF909138-1B71-4756-B392-1BD8782F1D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67847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8531264B-04CA-4830-BCBC-448F24B360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3032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6" name="Textplatzhalter 18">
            <a:extLst>
              <a:ext uri="{FF2B5EF4-FFF2-40B4-BE49-F238E27FC236}">
                <a16:creationId xmlns:a16="http://schemas.microsoft.com/office/drawing/2014/main" id="{8C281047-299E-471A-9673-4546758FE2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67995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89787383-4B19-483F-8648-F15DB501B0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2958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8" name="Textplatzhalter 18">
            <a:extLst>
              <a:ext uri="{FF2B5EF4-FFF2-40B4-BE49-F238E27FC236}">
                <a16:creationId xmlns:a16="http://schemas.microsoft.com/office/drawing/2014/main" id="{A6535EF3-B68F-4D63-90DF-E79807E770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7921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34DC7721-3820-47F5-849A-D02C38FC8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42884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0" name="Textplatzhalter 18">
            <a:extLst>
              <a:ext uri="{FF2B5EF4-FFF2-40B4-BE49-F238E27FC236}">
                <a16:creationId xmlns:a16="http://schemas.microsoft.com/office/drawing/2014/main" id="{925764E8-F285-4DAF-9BB6-7566A1C918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67847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20487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2A50C-F1AC-407B-9F4A-3A38EE83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68350B-D3CA-41A3-AF8B-D4008758B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BDAD1A-5774-439B-A906-A7AC33E06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C0521D6E-8305-407C-8327-DAC78A3699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1566696"/>
              </p:ext>
            </p:extLst>
          </p:nvPr>
        </p:nvGraphicFramePr>
        <p:xfrm>
          <a:off x="334962" y="1844674"/>
          <a:ext cx="11522076" cy="428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088">
                  <a:extLst>
                    <a:ext uri="{9D8B030D-6E8A-4147-A177-3AD203B41FA5}">
                      <a16:colId xmlns:a16="http://schemas.microsoft.com/office/drawing/2014/main" val="16420009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57178809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135760257"/>
                    </a:ext>
                  </a:extLst>
                </a:gridCol>
                <a:gridCol w="1893888">
                  <a:extLst>
                    <a:ext uri="{9D8B030D-6E8A-4147-A177-3AD203B41FA5}">
                      <a16:colId xmlns:a16="http://schemas.microsoft.com/office/drawing/2014/main" val="3491662571"/>
                    </a:ext>
                  </a:extLst>
                </a:gridCol>
              </a:tblGrid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Überschrift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Punkt 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Punkt 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Punkt 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746984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797587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60216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49098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866678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28147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88332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Summe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2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630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trä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09488-9BD8-4AF6-8E5F-47EBD9C8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A105FF-3A54-44B5-BD1F-2A8DDF9A62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1AF72D-603A-49BC-8E23-C565B0935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0572CC2-71D2-4DFF-9FF9-5B9A2652F0CC}"/>
              </a:ext>
            </a:extLst>
          </p:cNvPr>
          <p:cNvSpPr/>
          <p:nvPr userDrawn="1"/>
        </p:nvSpPr>
        <p:spPr>
          <a:xfrm>
            <a:off x="949362" y="2527998"/>
            <a:ext cx="1802004" cy="1802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D99F87F-AAE1-4CE7-90E6-06AE4CD75E9F}"/>
              </a:ext>
            </a:extLst>
          </p:cNvPr>
          <p:cNvSpPr/>
          <p:nvPr userDrawn="1"/>
        </p:nvSpPr>
        <p:spPr>
          <a:xfrm>
            <a:off x="3759944" y="2527998"/>
            <a:ext cx="1802004" cy="1802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37D979C-64AB-454B-AA39-4E58E0D01272}"/>
              </a:ext>
            </a:extLst>
          </p:cNvPr>
          <p:cNvSpPr/>
          <p:nvPr userDrawn="1"/>
        </p:nvSpPr>
        <p:spPr>
          <a:xfrm>
            <a:off x="6570526" y="2527998"/>
            <a:ext cx="1802004" cy="1802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EAD899-1F7C-4755-A2EE-987940F114D9}"/>
              </a:ext>
            </a:extLst>
          </p:cNvPr>
          <p:cNvSpPr/>
          <p:nvPr userDrawn="1"/>
        </p:nvSpPr>
        <p:spPr>
          <a:xfrm>
            <a:off x="9381108" y="2527998"/>
            <a:ext cx="1802004" cy="18020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F53E07A5-C793-45D3-92DE-877D924E4C29}"/>
              </a:ext>
            </a:extLst>
          </p:cNvPr>
          <p:cNvSpPr/>
          <p:nvPr userDrawn="1"/>
        </p:nvSpPr>
        <p:spPr>
          <a:xfrm>
            <a:off x="2984184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641EFF29-30C4-4B6B-87CC-E5C9EED92D74}"/>
              </a:ext>
            </a:extLst>
          </p:cNvPr>
          <p:cNvSpPr/>
          <p:nvPr userDrawn="1"/>
        </p:nvSpPr>
        <p:spPr>
          <a:xfrm>
            <a:off x="5793370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E969914-6B0C-45FE-A559-FDB5E5A6FD8A}"/>
              </a:ext>
            </a:extLst>
          </p:cNvPr>
          <p:cNvSpPr/>
          <p:nvPr userDrawn="1"/>
        </p:nvSpPr>
        <p:spPr>
          <a:xfrm>
            <a:off x="8605348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2F4AFDB-49DB-4CCC-A078-107FE2ADE7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966" y="3132137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B4A631BF-11CB-4E1A-BFDB-7C3FC2908A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715" y="3132136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7D52DF4D-32DC-4E13-8728-E3AEB204BD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0526" y="3132135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9725D982-A4EF-446F-A5DF-F26996885D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1337" y="3132134"/>
            <a:ext cx="1791775" cy="5937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C72F051C-AC61-4D05-92BD-2F7E037C83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7859" y="4300449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- XX,XX €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67B4226D-D430-4DAB-9A7B-D43FE05F86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7651" y="4299554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- XX,XX €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E8033FC-9D48-4E3B-B234-E2EF10481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2924" y="4299552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+ XX,XX €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C65D6CE7-AA0B-4A36-95A2-975BED9AA8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1341" y="4693995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93113FAB-8035-4CEB-8009-1EA2E01C9B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1133" y="4693100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0EE436BB-5615-4A34-BA69-6D97D86702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96406" y="4693098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4212E87D-2082-4A82-B349-72BF43E2FA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680" y="2013480"/>
            <a:ext cx="2684576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5BEFC9E6-8C27-4409-89F1-06F214C8CA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0744" y="2013479"/>
            <a:ext cx="2684576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9312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10B4DC-169B-458D-9256-6521E813AC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A8ACE0-A695-4433-94C0-01CB5F7CB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04114EB-28B6-4BA9-8411-9FA2892FA473}"/>
              </a:ext>
            </a:extLst>
          </p:cNvPr>
          <p:cNvSpPr/>
          <p:nvPr userDrawn="1"/>
        </p:nvSpPr>
        <p:spPr>
          <a:xfrm>
            <a:off x="91440" y="0"/>
            <a:ext cx="1210055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91D1E354-655E-4F6E-A081-8978C0CD9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1632" y="2602317"/>
            <a:ext cx="5341929" cy="2062353"/>
          </a:xfrm>
          <a:prstGeom prst="rect">
            <a:avLst/>
          </a:prstGeom>
        </p:spPr>
        <p:txBody>
          <a:bodyPr vert="horz" lIns="0" tIns="45720" rIns="0" bIns="72000" rtlCol="0" anchor="b">
            <a:noAutofit/>
          </a:bodyPr>
          <a:lstStyle>
            <a:lvl1pPr algn="ctr">
              <a:defRPr sz="4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Danke an alle Helferinnen und </a:t>
            </a:r>
            <a:r>
              <a:rPr lang="de-DE" dirty="0" err="1"/>
              <a:t>helfer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8E1427A-6E5B-4315-A761-A7D9501827A9}"/>
              </a:ext>
            </a:extLst>
          </p:cNvPr>
          <p:cNvCxnSpPr>
            <a:cxnSpLocks/>
          </p:cNvCxnSpPr>
          <p:nvPr userDrawn="1"/>
        </p:nvCxnSpPr>
        <p:spPr>
          <a:xfrm>
            <a:off x="1541632" y="5044147"/>
            <a:ext cx="5341929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4031A778-C618-4B4C-9809-B9DD0A47D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90"/>
          <a:stretch/>
        </p:blipFill>
        <p:spPr>
          <a:xfrm>
            <a:off x="3813764" y="1378331"/>
            <a:ext cx="1034888" cy="946636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C056CA4-83F6-485C-B4C5-483E4A2C8C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9125" y="0"/>
            <a:ext cx="266065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665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0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B5583-6C4E-4B4F-8957-DBEF97304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0D3A81-45B0-4D66-9EB7-231CEE346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B87CBB-8B7A-492E-8D9E-761773BE7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79A313-32BC-49FD-9D95-8C449157E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844676"/>
            <a:ext cx="1150938" cy="390526"/>
          </a:xfrm>
          <a:solidFill>
            <a:schemeClr val="accent2"/>
          </a:solidFill>
        </p:spPr>
        <p:txBody>
          <a:bodyPr anchor="b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TOP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2F8C9DF9-5EC8-4567-A0AC-351350016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3062" y="1844675"/>
            <a:ext cx="10213975" cy="390526"/>
          </a:xfrm>
          <a:solidFill>
            <a:schemeClr val="accent2"/>
          </a:solidFill>
        </p:spPr>
        <p:txBody>
          <a:bodyPr lIns="72000" anchor="b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2F9A924-347E-44C7-AEEB-2A35661F3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331443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C6CA6AC-CF30-4133-8D50-29618FD82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3" y="2331442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24146FED-EAAA-490E-BE61-C24E149E1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2818210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5AF3B96-3F09-4E71-AB3F-408767F21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061" y="2818209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AA924C5-2B03-42CE-8462-FE9134031A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0" y="3304977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BA41E4F-75EC-466F-9B93-FB4711CD15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059" y="3304976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8E902B2-24AB-42DB-A3D7-672BA84467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58" y="3791744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8B9FA950-4954-4506-A095-7B68CA79B4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3057" y="3791743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B177A492-E4B5-425A-8D46-F755C1C64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56" y="4278511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389C7E97-94AD-40C4-8DBD-942566A75D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43055" y="4278510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EBEC37C0-FAF4-4783-AE4E-563C599CEF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54" y="4765278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93CD6495-4106-48A4-8F2A-CB9056F5CE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43053" y="4765277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63C3B0E5-1B8D-4878-BE08-F27AF989F2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52" y="5252045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3616E4B-52B8-41CB-A9B4-D92821FC1C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43051" y="5252044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805C1C9-DC48-4D2D-B705-E7AF28A0F7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50" y="5738813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62D37D23-26A9-4C98-ABF0-42C95C99B7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43049" y="5738812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687956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D9E47-44D4-4739-B425-79A7F00D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6232B0-457A-4201-9E2E-0F3F0187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2F8230-0FC4-4B7C-8510-96FA1CBAF3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800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6232B0-457A-4201-9E2E-0F3F0187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2F8230-0FC4-4B7C-8510-96FA1CBAF3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259976" y="1201271"/>
            <a:ext cx="3908612" cy="43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35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D45F7F7-D1F7-447B-A479-2B87CDC9A189}"/>
              </a:ext>
            </a:extLst>
          </p:cNvPr>
          <p:cNvSpPr/>
          <p:nvPr userDrawn="1"/>
        </p:nvSpPr>
        <p:spPr>
          <a:xfrm>
            <a:off x="0" y="50799"/>
            <a:ext cx="12192000" cy="6724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0057" y="2163809"/>
            <a:ext cx="8011886" cy="1566081"/>
          </a:xfrm>
          <a:prstGeom prst="rect">
            <a:avLst/>
          </a:prstGeom>
        </p:spPr>
        <p:txBody>
          <a:bodyPr wrap="square" anchor="b"/>
          <a:lstStyle>
            <a:lvl1pPr algn="ctr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057" y="3780690"/>
            <a:ext cx="8011886" cy="50437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BAA99A6-1E64-4AED-BFEA-D6BC8FD7AC80}"/>
              </a:ext>
            </a:extLst>
          </p:cNvPr>
          <p:cNvGrpSpPr/>
          <p:nvPr userDrawn="1"/>
        </p:nvGrpSpPr>
        <p:grpSpPr>
          <a:xfrm>
            <a:off x="9131072" y="361950"/>
            <a:ext cx="2757716" cy="571414"/>
            <a:chOff x="388056" y="3728642"/>
            <a:chExt cx="4383969" cy="908383"/>
          </a:xfrm>
        </p:grpSpPr>
        <p:pic>
          <p:nvPicPr>
            <p:cNvPr id="7" name="Grafik 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id="{8A2650D4-4EA6-4BBF-8437-18EA445635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90"/>
            <a:stretch/>
          </p:blipFill>
          <p:spPr>
            <a:xfrm>
              <a:off x="388056" y="3728642"/>
              <a:ext cx="993069" cy="908383"/>
            </a:xfrm>
            <a:prstGeom prst="rect">
              <a:avLst/>
            </a:prstGeom>
          </p:spPr>
        </p:pic>
        <p:pic>
          <p:nvPicPr>
            <p:cNvPr id="17" name="Grafik 1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id="{339039BF-D96A-41C6-A966-BF2176D50B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8" r="-1138"/>
            <a:stretch/>
          </p:blipFill>
          <p:spPr>
            <a:xfrm>
              <a:off x="1485900" y="3728642"/>
              <a:ext cx="3286125" cy="908383"/>
            </a:xfrm>
            <a:prstGeom prst="rect">
              <a:avLst/>
            </a:prstGeom>
          </p:spPr>
        </p:pic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E73E41-6ABB-4E7F-BD34-50E8F0B4DAA3}"/>
              </a:ext>
            </a:extLst>
          </p:cNvPr>
          <p:cNvCxnSpPr>
            <a:cxnSpLocks/>
          </p:cNvCxnSpPr>
          <p:nvPr userDrawn="1"/>
        </p:nvCxnSpPr>
        <p:spPr>
          <a:xfrm>
            <a:off x="-8965" y="680085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15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9B090-2FCD-4342-BE00-B99FF6B7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805FA9-2288-416B-B960-EF3F559B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26A2E9-2132-42B9-893E-5E279BE7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F74310-E385-4D24-BB01-B35AB9E58B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32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2448C1B-3F12-472E-A345-BF7D19C0F802}"/>
              </a:ext>
            </a:extLst>
          </p:cNvPr>
          <p:cNvSpPr/>
          <p:nvPr userDrawn="1"/>
        </p:nvSpPr>
        <p:spPr>
          <a:xfrm>
            <a:off x="4213859" y="1556441"/>
            <a:ext cx="7643177" cy="4647136"/>
          </a:xfrm>
          <a:custGeom>
            <a:avLst/>
            <a:gdLst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0 w 7789862"/>
              <a:gd name="connsiteY3" fmla="*/ 4797743 h 4797743"/>
              <a:gd name="connsiteX4" fmla="*/ 0 w 7789862"/>
              <a:gd name="connsiteY4" fmla="*/ 0 h 4797743"/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800100 w 7789862"/>
              <a:gd name="connsiteY3" fmla="*/ 4797743 h 4797743"/>
              <a:gd name="connsiteX4" fmla="*/ 0 w 7789862"/>
              <a:gd name="connsiteY4" fmla="*/ 0 h 4797743"/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793750 w 7789862"/>
              <a:gd name="connsiteY3" fmla="*/ 4797743 h 4797743"/>
              <a:gd name="connsiteX4" fmla="*/ 0 w 7789862"/>
              <a:gd name="connsiteY4" fmla="*/ 0 h 4797743"/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791369 w 7789862"/>
              <a:gd name="connsiteY3" fmla="*/ 4797743 h 4797743"/>
              <a:gd name="connsiteX4" fmla="*/ 0 w 7789862"/>
              <a:gd name="connsiteY4" fmla="*/ 0 h 4797743"/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616628 w 7789862"/>
              <a:gd name="connsiteY3" fmla="*/ 4797743 h 4797743"/>
              <a:gd name="connsiteX4" fmla="*/ 0 w 7789862"/>
              <a:gd name="connsiteY4" fmla="*/ 0 h 4797743"/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603685 w 7789862"/>
              <a:gd name="connsiteY3" fmla="*/ 4797743 h 4797743"/>
              <a:gd name="connsiteX4" fmla="*/ 0 w 7789862"/>
              <a:gd name="connsiteY4" fmla="*/ 0 h 479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862" h="4797743">
                <a:moveTo>
                  <a:pt x="0" y="0"/>
                </a:moveTo>
                <a:lnTo>
                  <a:pt x="7789862" y="0"/>
                </a:lnTo>
                <a:lnTo>
                  <a:pt x="7789862" y="4797743"/>
                </a:lnTo>
                <a:lnTo>
                  <a:pt x="603685" y="479774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A448C3-1551-47EC-8531-F495648E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F5C954-081F-4945-BB31-B7768544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841184"/>
            <a:ext cx="6698428" cy="4288154"/>
          </a:xfrm>
          <a:noFill/>
        </p:spPr>
        <p:txBody>
          <a:bodyPr vert="horz" lIns="90000" tIns="90000" rIns="0" bIns="45720" rtlCol="0">
            <a:noAutofit/>
          </a:bodyPr>
          <a:lstStyle>
            <a:lvl1pPr>
              <a:defRPr lang="de-DE" dirty="0" smtClean="0">
                <a:solidFill>
                  <a:schemeClr val="bg1"/>
                </a:solidFill>
              </a:defRPr>
            </a:lvl1pPr>
            <a:lvl2pPr>
              <a:defRPr lang="de-DE" dirty="0" smtClean="0">
                <a:solidFill>
                  <a:schemeClr val="bg1"/>
                </a:solidFill>
              </a:defRPr>
            </a:lvl2pPr>
            <a:lvl3pPr>
              <a:defRPr lang="de-DE" dirty="0" smtClean="0">
                <a:solidFill>
                  <a:schemeClr val="bg1"/>
                </a:solidFill>
              </a:defRPr>
            </a:lvl3pPr>
            <a:lvl4pPr>
              <a:defRPr lang="de-DE" dirty="0" smtClean="0">
                <a:solidFill>
                  <a:schemeClr val="bg1"/>
                </a:solidFill>
              </a:defRPr>
            </a:lvl4pPr>
            <a:lvl5pPr>
              <a:defRPr lang="de-DE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bg1"/>
              </a:buClr>
            </a:pPr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961A56-8ED4-46FD-87A5-FB31DA5F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B1B9C6-584F-45FA-A0C1-DF0805E6CB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E8BD3FE-3DC1-45BD-8BF5-33C1E05E03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2" y="1556441"/>
            <a:ext cx="4332288" cy="4647136"/>
          </a:xfrm>
          <a:custGeom>
            <a:avLst/>
            <a:gdLst>
              <a:gd name="connsiteX0" fmla="*/ 0 w 4394200"/>
              <a:gd name="connsiteY0" fmla="*/ 0 h 4906534"/>
              <a:gd name="connsiteX1" fmla="*/ 4394200 w 4394200"/>
              <a:gd name="connsiteY1" fmla="*/ 0 h 4906534"/>
              <a:gd name="connsiteX2" fmla="*/ 4394200 w 4394200"/>
              <a:gd name="connsiteY2" fmla="*/ 4906534 h 4906534"/>
              <a:gd name="connsiteX3" fmla="*/ 0 w 4394200"/>
              <a:gd name="connsiteY3" fmla="*/ 4906534 h 4906534"/>
              <a:gd name="connsiteX4" fmla="*/ 0 w 4394200"/>
              <a:gd name="connsiteY4" fmla="*/ 0 h 4906534"/>
              <a:gd name="connsiteX0" fmla="*/ 0 w 4394200"/>
              <a:gd name="connsiteY0" fmla="*/ 0 h 4906534"/>
              <a:gd name="connsiteX1" fmla="*/ 4003675 w 4394200"/>
              <a:gd name="connsiteY1" fmla="*/ 0 h 4906534"/>
              <a:gd name="connsiteX2" fmla="*/ 4394200 w 4394200"/>
              <a:gd name="connsiteY2" fmla="*/ 4906534 h 4906534"/>
              <a:gd name="connsiteX3" fmla="*/ 0 w 4394200"/>
              <a:gd name="connsiteY3" fmla="*/ 4906534 h 4906534"/>
              <a:gd name="connsiteX4" fmla="*/ 0 w 4394200"/>
              <a:gd name="connsiteY4" fmla="*/ 0 h 4906534"/>
              <a:gd name="connsiteX0" fmla="*/ 0 w 4394200"/>
              <a:gd name="connsiteY0" fmla="*/ 0 h 4906534"/>
              <a:gd name="connsiteX1" fmla="*/ 3970338 w 4394200"/>
              <a:gd name="connsiteY1" fmla="*/ 0 h 4906534"/>
              <a:gd name="connsiteX2" fmla="*/ 4394200 w 4394200"/>
              <a:gd name="connsiteY2" fmla="*/ 4906534 h 4906534"/>
              <a:gd name="connsiteX3" fmla="*/ 0 w 4394200"/>
              <a:gd name="connsiteY3" fmla="*/ 4906534 h 4906534"/>
              <a:gd name="connsiteX4" fmla="*/ 0 w 4394200"/>
              <a:gd name="connsiteY4" fmla="*/ 0 h 4906534"/>
              <a:gd name="connsiteX0" fmla="*/ 0 w 4394200"/>
              <a:gd name="connsiteY0" fmla="*/ 0 h 4906534"/>
              <a:gd name="connsiteX1" fmla="*/ 3947704 w 4394200"/>
              <a:gd name="connsiteY1" fmla="*/ 0 h 4906534"/>
              <a:gd name="connsiteX2" fmla="*/ 4394200 w 4394200"/>
              <a:gd name="connsiteY2" fmla="*/ 4906534 h 4906534"/>
              <a:gd name="connsiteX3" fmla="*/ 0 w 4394200"/>
              <a:gd name="connsiteY3" fmla="*/ 4906534 h 4906534"/>
              <a:gd name="connsiteX4" fmla="*/ 0 w 4394200"/>
              <a:gd name="connsiteY4" fmla="*/ 0 h 4906534"/>
              <a:gd name="connsiteX0" fmla="*/ 0 w 4776450"/>
              <a:gd name="connsiteY0" fmla="*/ 0 h 4906534"/>
              <a:gd name="connsiteX1" fmla="*/ 3947704 w 4776450"/>
              <a:gd name="connsiteY1" fmla="*/ 0 h 4906534"/>
              <a:gd name="connsiteX2" fmla="*/ 4776450 w 4776450"/>
              <a:gd name="connsiteY2" fmla="*/ 4906534 h 4906534"/>
              <a:gd name="connsiteX3" fmla="*/ 0 w 4776450"/>
              <a:gd name="connsiteY3" fmla="*/ 4906534 h 4906534"/>
              <a:gd name="connsiteX4" fmla="*/ 0 w 4776450"/>
              <a:gd name="connsiteY4" fmla="*/ 0 h 4906534"/>
              <a:gd name="connsiteX0" fmla="*/ 0 w 4575266"/>
              <a:gd name="connsiteY0" fmla="*/ 0 h 4906534"/>
              <a:gd name="connsiteX1" fmla="*/ 3947704 w 4575266"/>
              <a:gd name="connsiteY1" fmla="*/ 0 h 4906534"/>
              <a:gd name="connsiteX2" fmla="*/ 4575266 w 4575266"/>
              <a:gd name="connsiteY2" fmla="*/ 4906534 h 4906534"/>
              <a:gd name="connsiteX3" fmla="*/ 0 w 4575266"/>
              <a:gd name="connsiteY3" fmla="*/ 4906534 h 4906534"/>
              <a:gd name="connsiteX4" fmla="*/ 0 w 4575266"/>
              <a:gd name="connsiteY4" fmla="*/ 0 h 490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5266" h="4906534">
                <a:moveTo>
                  <a:pt x="0" y="0"/>
                </a:moveTo>
                <a:lnTo>
                  <a:pt x="3947704" y="0"/>
                </a:lnTo>
                <a:lnTo>
                  <a:pt x="4575266" y="4906534"/>
                </a:lnTo>
                <a:lnTo>
                  <a:pt x="0" y="490653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0" name="Gerader Verbinder 9" hidden="1">
            <a:extLst>
              <a:ext uri="{FF2B5EF4-FFF2-40B4-BE49-F238E27FC236}">
                <a16:creationId xmlns:a16="http://schemas.microsoft.com/office/drawing/2014/main" id="{324276E7-CABC-44AC-86DA-F0FB022F3B48}"/>
              </a:ext>
            </a:extLst>
          </p:cNvPr>
          <p:cNvCxnSpPr>
            <a:cxnSpLocks/>
          </p:cNvCxnSpPr>
          <p:nvPr userDrawn="1"/>
        </p:nvCxnSpPr>
        <p:spPr>
          <a:xfrm>
            <a:off x="334963" y="6125305"/>
            <a:ext cx="37353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3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448C3-1551-47EC-8531-F495648E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F5C954-081F-4945-BB31-B7768544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4286" y="1844675"/>
            <a:ext cx="7220942" cy="4284663"/>
          </a:xfrm>
        </p:spPr>
        <p:txBody>
          <a:bodyPr vert="horz" lIns="0" tIns="90000" rIns="0" bIns="45720" rtlCol="0">
            <a:noAutofit/>
          </a:bodyPr>
          <a:lstStyle>
            <a:lvl1pPr>
              <a:defRPr lang="de-DE" dirty="0" smtClean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lang="de-DE" dirty="0" smtClean="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lang="de-DE" dirty="0" smtClean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lang="de-DE" dirty="0" smtClean="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lang="de-DE" dirty="0"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961A56-8ED4-46FD-87A5-FB31DA5F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B1B9C6-584F-45FA-A0C1-DF0805E6CB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E8BD3FE-3DC1-45BD-8BF5-33C1E05E03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1" y="1556441"/>
            <a:ext cx="3741739" cy="46471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0" name="Gerader Verbinder 9" hidden="1">
            <a:extLst>
              <a:ext uri="{FF2B5EF4-FFF2-40B4-BE49-F238E27FC236}">
                <a16:creationId xmlns:a16="http://schemas.microsoft.com/office/drawing/2014/main" id="{324276E7-CABC-44AC-86DA-F0FB022F3B48}"/>
              </a:ext>
            </a:extLst>
          </p:cNvPr>
          <p:cNvCxnSpPr>
            <a:cxnSpLocks/>
          </p:cNvCxnSpPr>
          <p:nvPr userDrawn="1"/>
        </p:nvCxnSpPr>
        <p:spPr>
          <a:xfrm>
            <a:off x="334963" y="6125305"/>
            <a:ext cx="37353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30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+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2B52BF8-10BC-4718-B911-0706E0A6A5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5002705"/>
            <a:ext cx="3583646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AFCF0B8-0EB1-4137-AE56-372DB300AF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4177" y="5002706"/>
            <a:ext cx="3583646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A63F5975-261A-4487-B458-38275D044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3389" y="5002704"/>
            <a:ext cx="3583647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03337-CE41-4610-A44D-EFAB0E16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1849C8-2BE5-40D6-9005-3C75F64BB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96A997-B5BF-470F-A0AF-75D4F4856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57170D6-715B-4E5D-8601-E7711BE54A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4177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F710399D-2118-4B5F-B79B-0ACFA31D0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AE6E6FD4-54CD-433C-A2DE-F479A3F1A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3391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4E27804-6736-4746-8FBC-7083B07A2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844674"/>
            <a:ext cx="11522075" cy="504077"/>
          </a:xfrm>
          <a:solidFill>
            <a:schemeClr val="accent2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6574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1_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87C4F9A-8E16-4E28-AF3A-20E42DE21C68}"/>
              </a:ext>
            </a:extLst>
          </p:cNvPr>
          <p:cNvSpPr/>
          <p:nvPr userDrawn="1"/>
        </p:nvSpPr>
        <p:spPr>
          <a:xfrm>
            <a:off x="4095748" y="3745706"/>
            <a:ext cx="7296151" cy="20312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7740E8-EB9D-4E4C-98D1-28DF9A60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2E9272-231A-4AC3-B809-8C78321D8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F77064-0A15-4F12-9BC5-73F6F9182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734D9A5-61F5-40D5-B8B0-21A5AAD905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2328862"/>
            <a:ext cx="2914650" cy="344805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66B4F4B-1CDF-40D1-A0B9-8C443737D519}"/>
              </a:ext>
            </a:extLst>
          </p:cNvPr>
          <p:cNvSpPr/>
          <p:nvPr userDrawn="1"/>
        </p:nvSpPr>
        <p:spPr>
          <a:xfrm>
            <a:off x="4095748" y="2328862"/>
            <a:ext cx="7296151" cy="1032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A732418-7DA6-408D-8739-CABFAAD63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9600" y="2554877"/>
            <a:ext cx="6972300" cy="6334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l">
              <a:buNone/>
              <a:defRPr sz="2000" b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D50C2B0-3B7D-44F0-9E55-57485D5E4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4083636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C772A29-15D7-48D7-A02D-8A4BAA0FE2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600" y="4550360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433286E5-6590-49FE-9F81-3BD3F13BAF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5012323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</p:spTree>
    <p:extLst>
      <p:ext uri="{BB962C8B-B14F-4D97-AF65-F5344CB8AC3E}">
        <p14:creationId xmlns:p14="http://schemas.microsoft.com/office/powerpoint/2010/main" val="166776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id="{D2D1676A-DE4E-42D1-AB23-745C7DD2A98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479" y="6459253"/>
            <a:ext cx="1438020" cy="301357"/>
          </a:xfrm>
          <a:prstGeom prst="rect">
            <a:avLst/>
          </a:prstGeom>
        </p:spPr>
      </p:pic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0352C704-5A3D-4554-85E2-945CB90A1A92}"/>
              </a:ext>
            </a:extLst>
          </p:cNvPr>
          <p:cNvCxnSpPr>
            <a:cxnSpLocks/>
          </p:cNvCxnSpPr>
          <p:nvPr userDrawn="1"/>
        </p:nvCxnSpPr>
        <p:spPr>
          <a:xfrm>
            <a:off x="338138" y="6347460"/>
            <a:ext cx="1151211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50C921-7AF3-4317-9E13-4AC6AF22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 vert="horz" lIns="0" tIns="45720" rIns="0" bIns="7200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81B983-CEEF-47D3-B878-546B66B7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44675"/>
            <a:ext cx="11522074" cy="4285159"/>
          </a:xfrm>
          <a:prstGeom prst="rect">
            <a:avLst/>
          </a:prstGeom>
        </p:spPr>
        <p:txBody>
          <a:bodyPr vert="horz" lIns="0" tIns="90000" rIns="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508DD-A18A-4426-807A-758578D6E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459041"/>
            <a:ext cx="5341929" cy="28737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EFC11-A511-4A44-8FE4-FA871329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1960" y="6459041"/>
            <a:ext cx="2743200" cy="2873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2BACD648-3D1E-46E1-A3AB-499BBA643307}"/>
              </a:ext>
            </a:extLst>
          </p:cNvPr>
          <p:cNvCxnSpPr>
            <a:cxnSpLocks/>
          </p:cNvCxnSpPr>
          <p:nvPr userDrawn="1"/>
        </p:nvCxnSpPr>
        <p:spPr>
          <a:xfrm>
            <a:off x="334963" y="1394461"/>
            <a:ext cx="37353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5946B89E-BD8D-4743-8B86-DA334225BB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7625" y="0"/>
            <a:ext cx="0" cy="685800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78E311B-F7E1-4DE3-B23B-DE645F3ADA5C}"/>
              </a:ext>
            </a:extLst>
          </p:cNvPr>
          <p:cNvCxnSpPr>
            <a:cxnSpLocks/>
          </p:cNvCxnSpPr>
          <p:nvPr userDrawn="1"/>
        </p:nvCxnSpPr>
        <p:spPr>
          <a:xfrm>
            <a:off x="10264559" y="6459041"/>
            <a:ext cx="0" cy="287378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5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32" r:id="rId2"/>
    <p:sldLayoutId id="2147483716" r:id="rId3"/>
    <p:sldLayoutId id="2147483701" r:id="rId4"/>
    <p:sldLayoutId id="2147483686" r:id="rId5"/>
    <p:sldLayoutId id="2147483712" r:id="rId6"/>
    <p:sldLayoutId id="2147483715" r:id="rId7"/>
    <p:sldLayoutId id="2147483718" r:id="rId8"/>
    <p:sldLayoutId id="2147483720" r:id="rId9"/>
    <p:sldLayoutId id="2147483722" r:id="rId10"/>
    <p:sldLayoutId id="2147483724" r:id="rId11"/>
    <p:sldLayoutId id="2147483726" r:id="rId12"/>
    <p:sldLayoutId id="2147483728" r:id="rId13"/>
    <p:sldLayoutId id="2147483730" r:id="rId14"/>
    <p:sldLayoutId id="2147483690" r:id="rId15"/>
    <p:sldLayoutId id="214748373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HelveticaNeue LT 45 Light" panose="020B0403020202020204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1pPr>
      <a:lvl2pPr marL="542925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2pPr>
      <a:lvl3pPr marL="89535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3pPr>
      <a:lvl4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4pPr>
      <a:lvl5pPr marL="161925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tabLst/>
        <a:defRPr sz="16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162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id="{D2D1676A-DE4E-42D1-AB23-745C7DD2A98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479" y="6459253"/>
            <a:ext cx="1438020" cy="301357"/>
          </a:xfrm>
          <a:prstGeom prst="rect">
            <a:avLst/>
          </a:prstGeom>
        </p:spPr>
      </p:pic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0352C704-5A3D-4554-85E2-945CB90A1A92}"/>
              </a:ext>
            </a:extLst>
          </p:cNvPr>
          <p:cNvCxnSpPr>
            <a:cxnSpLocks/>
          </p:cNvCxnSpPr>
          <p:nvPr userDrawn="1"/>
        </p:nvCxnSpPr>
        <p:spPr>
          <a:xfrm>
            <a:off x="338138" y="6347460"/>
            <a:ext cx="1151211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50C921-7AF3-4317-9E13-4AC6AF22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 vert="horz" lIns="0" tIns="45720" rIns="0" bIns="7200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81B983-CEEF-47D3-B878-546B66B7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44675"/>
            <a:ext cx="11522074" cy="42851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508DD-A18A-4426-807A-758578D6E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459041"/>
            <a:ext cx="5341929" cy="28737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EFC11-A511-4A44-8FE4-FA871329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1960" y="6459041"/>
            <a:ext cx="2743200" cy="2873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2BACD648-3D1E-46E1-A3AB-499BBA643307}"/>
              </a:ext>
            </a:extLst>
          </p:cNvPr>
          <p:cNvCxnSpPr>
            <a:cxnSpLocks/>
          </p:cNvCxnSpPr>
          <p:nvPr userDrawn="1"/>
        </p:nvCxnSpPr>
        <p:spPr>
          <a:xfrm>
            <a:off x="334963" y="1394461"/>
            <a:ext cx="37353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5946B89E-BD8D-4743-8B86-DA334225BB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7625" y="0"/>
            <a:ext cx="0" cy="685800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78E311B-F7E1-4DE3-B23B-DE645F3ADA5C}"/>
              </a:ext>
            </a:extLst>
          </p:cNvPr>
          <p:cNvCxnSpPr>
            <a:cxnSpLocks/>
          </p:cNvCxnSpPr>
          <p:nvPr userDrawn="1"/>
        </p:nvCxnSpPr>
        <p:spPr>
          <a:xfrm>
            <a:off x="10264559" y="6459041"/>
            <a:ext cx="0" cy="287378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0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33" r:id="rId2"/>
    <p:sldLayoutId id="2147483717" r:id="rId3"/>
    <p:sldLayoutId id="2147483704" r:id="rId4"/>
    <p:sldLayoutId id="2147483705" r:id="rId5"/>
    <p:sldLayoutId id="2147483708" r:id="rId6"/>
    <p:sldLayoutId id="2147483719" r:id="rId7"/>
    <p:sldLayoutId id="2147483721" r:id="rId8"/>
    <p:sldLayoutId id="2147483723" r:id="rId9"/>
    <p:sldLayoutId id="2147483725" r:id="rId10"/>
    <p:sldLayoutId id="2147483727" r:id="rId11"/>
    <p:sldLayoutId id="2147483729" r:id="rId12"/>
    <p:sldLayoutId id="2147483731" r:id="rId13"/>
    <p:sldLayoutId id="2147483707" r:id="rId14"/>
    <p:sldLayoutId id="2147483734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HelveticaNeue LT 45 Light" panose="020B0403020202020204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1pPr>
      <a:lvl2pPr marL="542925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2pPr>
      <a:lvl3pPr marL="89535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3pPr>
      <a:lvl4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4pPr>
      <a:lvl5pPr marL="161925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tabLst/>
        <a:defRPr sz="16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1162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diodarmstadt.de/news/radio-initiative-roedermark-hier-gibts-was-auf-die-ohren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e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89110A9-FB13-4CF8-9535-7D52216B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749" y="2163809"/>
            <a:ext cx="5394251" cy="1566081"/>
          </a:xfrm>
        </p:spPr>
        <p:txBody>
          <a:bodyPr/>
          <a:lstStyle/>
          <a:p>
            <a:r>
              <a:rPr lang="de-DE" dirty="0"/>
              <a:t>Demenz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1FA6BE6-4667-4AE9-AC28-018CC6EBC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181" y="3780690"/>
            <a:ext cx="6188149" cy="2396826"/>
          </a:xfrm>
        </p:spPr>
        <p:txBody>
          <a:bodyPr/>
          <a:lstStyle/>
          <a:p>
            <a:r>
              <a:rPr lang="de-DE" dirty="0"/>
              <a:t>Arbeitsgruppe:</a:t>
            </a:r>
          </a:p>
          <a:p>
            <a:pPr algn="l"/>
            <a:r>
              <a:rPr lang="de-DE" dirty="0"/>
              <a:t>		Prof. Dr. Gunter Eckert</a:t>
            </a:r>
          </a:p>
          <a:p>
            <a:pPr algn="l"/>
            <a:r>
              <a:rPr lang="de-DE" dirty="0"/>
              <a:t>		Dr. Wolfgang Thoma</a:t>
            </a:r>
          </a:p>
          <a:p>
            <a:pPr algn="l"/>
            <a:r>
              <a:rPr lang="de-DE" dirty="0"/>
              <a:t>		Gaby Lux-Wellenhof</a:t>
            </a:r>
          </a:p>
          <a:p>
            <a:pPr algn="l"/>
            <a:r>
              <a:rPr lang="de-DE" dirty="0"/>
              <a:t>		Roswitha Hahn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666CCB-B179-4522-901A-D9FEBF990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330" y="1964487"/>
            <a:ext cx="5193472" cy="22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8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740301" y="1302825"/>
            <a:ext cx="2986641" cy="922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aufklären</a:t>
            </a:r>
          </a:p>
        </p:txBody>
      </p:sp>
      <p:sp>
        <p:nvSpPr>
          <p:cNvPr id="13" name="Oval 12"/>
          <p:cNvSpPr/>
          <p:nvPr/>
        </p:nvSpPr>
        <p:spPr>
          <a:xfrm>
            <a:off x="7243174" y="4888098"/>
            <a:ext cx="2986641" cy="922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vernetzen</a:t>
            </a:r>
          </a:p>
        </p:txBody>
      </p:sp>
      <p:sp>
        <p:nvSpPr>
          <p:cNvPr id="14" name="Oval 13"/>
          <p:cNvSpPr/>
          <p:nvPr/>
        </p:nvSpPr>
        <p:spPr>
          <a:xfrm>
            <a:off x="2396556" y="4310142"/>
            <a:ext cx="2986641" cy="922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/>
              <a:t>vermitteln</a:t>
            </a:r>
            <a:endParaRPr lang="de-DE" sz="3200" dirty="0"/>
          </a:p>
        </p:txBody>
      </p:sp>
      <p:sp>
        <p:nvSpPr>
          <p:cNvPr id="16" name="Oval 15"/>
          <p:cNvSpPr/>
          <p:nvPr/>
        </p:nvSpPr>
        <p:spPr>
          <a:xfrm>
            <a:off x="3753660" y="5521324"/>
            <a:ext cx="2986641" cy="922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forschen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89" y="2132446"/>
            <a:ext cx="5041900" cy="18034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6B408AF-3076-40B7-9CD3-18C9D5A5D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" y="290053"/>
            <a:ext cx="2703007" cy="9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740301" y="621926"/>
            <a:ext cx="2986641" cy="962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forschen</a:t>
            </a:r>
          </a:p>
        </p:txBody>
      </p:sp>
      <p:pic>
        <p:nvPicPr>
          <p:cNvPr id="15" name="Bild 14" descr="b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53" y="3519669"/>
            <a:ext cx="4215741" cy="1656184"/>
          </a:xfrm>
          <a:prstGeom prst="rect">
            <a:avLst/>
          </a:prstGeom>
        </p:spPr>
      </p:pic>
      <p:pic>
        <p:nvPicPr>
          <p:cNvPr id="17" name="Picture 2" descr="Blutentnahme zur UV-Bestrahlung? Die Wirkung ist umstritten - die Reinfusion laut Wada-Code verbo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936" y="3519670"/>
            <a:ext cx="1902124" cy="1075791"/>
          </a:xfrm>
          <a:prstGeom prst="rect">
            <a:avLst/>
          </a:prstGeom>
          <a:noFill/>
        </p:spPr>
      </p:pic>
      <p:pic>
        <p:nvPicPr>
          <p:cNvPr id="18" name="Grafik 15" descr="DSC_0688.JPG"/>
          <p:cNvPicPr>
            <a:picLocks noChangeAspect="1"/>
          </p:cNvPicPr>
          <p:nvPr/>
        </p:nvPicPr>
        <p:blipFill>
          <a:blip r:embed="rId4" cstate="print"/>
          <a:srcRect l="39630" t="23194" r="33024" b="44306"/>
          <a:stretch>
            <a:fillRect/>
          </a:stretch>
        </p:blipFill>
        <p:spPr>
          <a:xfrm>
            <a:off x="7783969" y="4988815"/>
            <a:ext cx="796144" cy="1682147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419" y="5237017"/>
            <a:ext cx="2124299" cy="1590964"/>
          </a:xfrm>
          <a:prstGeom prst="rect">
            <a:avLst/>
          </a:prstGeom>
        </p:spPr>
      </p:pic>
      <p:pic>
        <p:nvPicPr>
          <p:cNvPr id="26" name="Bild 25" descr="Methods_Mi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12" y="5312324"/>
            <a:ext cx="1440160" cy="1461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hteck 5"/>
          <p:cNvSpPr/>
          <p:nvPr/>
        </p:nvSpPr>
        <p:spPr>
          <a:xfrm>
            <a:off x="3596480" y="2643959"/>
            <a:ext cx="593002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„Essen gegen Vergessen“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10" name="Bild 8">
            <a:extLst>
              <a:ext uri="{FF2B5EF4-FFF2-40B4-BE49-F238E27FC236}">
                <a16:creationId xmlns:a16="http://schemas.microsoft.com/office/drawing/2014/main" id="{B7037AE7-E9EA-48F7-8717-EE386DC665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" y="290053"/>
            <a:ext cx="2703007" cy="9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>
            <a:extLst>
              <a:ext uri="{FF2B5EF4-FFF2-40B4-BE49-F238E27FC236}">
                <a16:creationId xmlns:a16="http://schemas.microsoft.com/office/drawing/2014/main" id="{36EDE7DE-AF77-ED46-8D79-32218BBB2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" y="290053"/>
            <a:ext cx="2703007" cy="95454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B6563AC-CD4D-0A4A-B2D4-F4D9ABB5A06D}"/>
              </a:ext>
            </a:extLst>
          </p:cNvPr>
          <p:cNvSpPr txBox="1"/>
          <p:nvPr/>
        </p:nvSpPr>
        <p:spPr>
          <a:xfrm>
            <a:off x="2057401" y="1854200"/>
            <a:ext cx="8064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Ausblick: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Weitsicht: </a:t>
            </a:r>
            <a:r>
              <a:rPr lang="de-DE" sz="2400" b="1" dirty="0" err="1"/>
              <a:t>LionsAGE</a:t>
            </a:r>
            <a:r>
              <a:rPr lang="de-DE" sz="2400" b="1" dirty="0"/>
              <a:t> in die Fläche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Aufklärung: Gesundes Altern – Ernährung, Bewegung, geistige Fitness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Forschung: Multimodaler Ansatz gegen Energiemangel im Alter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Prävention: Kognitiv fit schützt vor Nepper, Schlepper, Bauernfänger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Maßnahmen zur Verbesserung der Lebensqualität: z.B. der Therapie-Ball</a:t>
            </a:r>
          </a:p>
        </p:txBody>
      </p:sp>
    </p:spTree>
    <p:extLst>
      <p:ext uri="{BB962C8B-B14F-4D97-AF65-F5344CB8AC3E}">
        <p14:creationId xmlns:p14="http://schemas.microsoft.com/office/powerpoint/2010/main" val="121243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DD39D62-CC1B-4B29-AF06-48CFF058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Icho -Therapieball für Demenzkranke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D8C52B13-A7BF-461E-9863-41C3007972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EBB700"/>
              </a:buClr>
              <a:buFontTx/>
              <a:buChar char="-"/>
            </a:pPr>
            <a:r>
              <a:rPr lang="de-DE" b="0" i="0" dirty="0">
                <a:solidFill>
                  <a:srgbClr val="111111"/>
                </a:solidFill>
                <a:effectLst/>
                <a:latin typeface="Roboto"/>
              </a:rPr>
              <a:t>- 500 g schwere Kugel aus Kunststoff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b="0" i="0" dirty="0">
                <a:solidFill>
                  <a:srgbClr val="111111"/>
                </a:solidFill>
                <a:effectLst/>
                <a:latin typeface="Roboto"/>
              </a:rPr>
              <a:t>- leuchtet in verschiedenen Farben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b="0" i="0" dirty="0">
                <a:solidFill>
                  <a:srgbClr val="111111"/>
                </a:solidFill>
                <a:effectLst/>
                <a:latin typeface="Roboto"/>
              </a:rPr>
              <a:t>- Oberfläche mit unterschiedlichen Strukturen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Kugel kann vibrieren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b="0" i="0" dirty="0">
                <a:solidFill>
                  <a:srgbClr val="111111"/>
                </a:solidFill>
                <a:effectLst/>
                <a:latin typeface="Roboto"/>
              </a:rPr>
              <a:t>- Kugel sammelt Daten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programmierbar mit verschiedenen Apps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B46A7-BBA0-4D99-BD74-23F7BFC60D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Distriktversammlung 2.10.2021 Butzbach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502BA8-1621-4E42-9159-94F805EB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5" y="1914445"/>
            <a:ext cx="3306726" cy="33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0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DD39D62-CC1B-4B29-AF06-48CFF058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Icho</a:t>
            </a:r>
            <a:r>
              <a:rPr lang="de-DE" dirty="0"/>
              <a:t> -Therapieball für Demenzkranke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D8C52B13-A7BF-461E-9863-41C3007972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EBB700"/>
              </a:buClr>
              <a:buFontTx/>
              <a:buChar char="-"/>
            </a:pPr>
            <a:r>
              <a:rPr lang="de-DE" b="0" i="0" dirty="0">
                <a:solidFill>
                  <a:srgbClr val="111111"/>
                </a:solidFill>
                <a:effectLst/>
                <a:latin typeface="Roboto"/>
              </a:rPr>
              <a:t>- Kugel knüpft an Kindheit an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b="0" i="0" dirty="0">
                <a:solidFill>
                  <a:srgbClr val="111111"/>
                </a:solidFill>
                <a:effectLst/>
                <a:latin typeface="Roboto"/>
              </a:rPr>
              <a:t>- Oberfläche ist ertastbar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b="0" i="0" dirty="0">
                <a:solidFill>
                  <a:srgbClr val="111111"/>
                </a:solidFill>
                <a:effectLst/>
                <a:latin typeface="Roboto"/>
              </a:rPr>
              <a:t>- Oberfläche verändert sich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Musik kann gespielt werden (Ruhephase)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Stadt, Land, Fluss (Gedächtnistraining)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Sprichwörter beenden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Kugel muss zur Funktion bewegt werden</a:t>
            </a:r>
          </a:p>
          <a:p>
            <a:pPr lvl="0">
              <a:buClr>
                <a:srgbClr val="EBB700"/>
              </a:buClr>
              <a:buFontTx/>
              <a:buChar char="-"/>
            </a:pPr>
            <a:endParaRPr lang="de-DE" dirty="0">
              <a:solidFill>
                <a:srgbClr val="111111"/>
              </a:solidFill>
              <a:latin typeface="Roboto"/>
            </a:endParaRPr>
          </a:p>
          <a:p>
            <a:pPr lvl="0">
              <a:buClr>
                <a:srgbClr val="EBB700"/>
              </a:buClr>
              <a:buFontTx/>
              <a:buChar char="-"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B46A7-BBA0-4D99-BD74-23F7BFC60D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Distriktversammlung 2.10.2021 Butzbach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502BA8-1621-4E42-9159-94F805EB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4494"/>
            <a:ext cx="3306726" cy="33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DD39D62-CC1B-4B29-AF06-48CFF058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Icho</a:t>
            </a:r>
            <a:r>
              <a:rPr lang="de-DE" dirty="0"/>
              <a:t> -Therapieball für Demenzkranke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D8C52B13-A7BF-461E-9863-41C3007972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Erzielte Ergebnisse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Gedächtnistraining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Bewegungslernen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Inhaltslernen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Motorik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Entspannung</a:t>
            </a:r>
          </a:p>
          <a:p>
            <a:pPr lvl="0">
              <a:buClr>
                <a:srgbClr val="EBB700"/>
              </a:buClr>
              <a:buFontTx/>
              <a:buChar char="-"/>
            </a:pPr>
            <a:r>
              <a:rPr lang="de-DE" dirty="0">
                <a:solidFill>
                  <a:srgbClr val="111111"/>
                </a:solidFill>
                <a:latin typeface="Roboto"/>
              </a:rPr>
              <a:t>- Demenzprophylaxe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B46A7-BBA0-4D99-BD74-23F7BFC60D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Distriktversammlung 2.10.2021 Butzbach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502BA8-1621-4E42-9159-94F805EB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4494"/>
            <a:ext cx="3306726" cy="33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3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3E71FE-D62D-4486-884D-39DE9C6C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Therapieball im Einsatz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40DCBC7-69A0-4B1F-8DD7-47EA7990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3" y="1844675"/>
            <a:ext cx="9502468" cy="3779948"/>
          </a:xfrm>
        </p:spPr>
        <p:txBody>
          <a:bodyPr/>
          <a:lstStyle/>
          <a:p>
            <a:pPr marL="314325" lvl="1" indent="0">
              <a:buNone/>
            </a:pPr>
            <a:r>
              <a:rPr lang="de-DE" sz="2400" dirty="0"/>
              <a:t>Der Therapieball Icho ist bereits durch den </a:t>
            </a:r>
          </a:p>
          <a:p>
            <a:pPr marL="314325" lvl="1" indent="0">
              <a:buNone/>
            </a:pPr>
            <a:r>
              <a:rPr lang="de-DE" sz="2400" dirty="0"/>
              <a:t>LC Rodgau-Rödermark gespendet worden an das</a:t>
            </a:r>
          </a:p>
          <a:p>
            <a:pPr marL="314325" lvl="1" indent="0">
              <a:buNone/>
            </a:pP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Alten- und Pflegeheim </a:t>
            </a:r>
            <a:r>
              <a:rPr lang="de-D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Morija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Rödermark</a:t>
            </a:r>
          </a:p>
          <a:p>
            <a:pPr marL="314325" lvl="1" indent="0">
              <a:buNone/>
            </a:pPr>
            <a:endParaRPr lang="de-DE" sz="2800" b="1" dirty="0">
              <a:latin typeface="Calibri" panose="020F0502020204030204" pitchFamily="34" charset="0"/>
            </a:endParaRPr>
          </a:p>
          <a:p>
            <a:pPr marL="314325" lvl="1" indent="0"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 Sonntag 11.07., 17.00-18.00 Uhr, wurde über den Einsatz des Therapie-Balls auf </a:t>
            </a:r>
          </a:p>
          <a:p>
            <a:pPr marL="314325" lvl="1" indent="0"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Radio-Initiative Rödermark </a:t>
            </a:r>
          </a:p>
          <a:p>
            <a:pPr marL="314325" lvl="1" indent="0">
              <a:buNone/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https://www.radiodarmstadt.de/news/radio-initiative-roedermark-hier-gibts-was-auf-die-ohren.html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14325" lvl="1" indent="0"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berichtet. </a:t>
            </a:r>
            <a:endParaRPr lang="de-DE" sz="2800" dirty="0"/>
          </a:p>
          <a:p>
            <a:pPr marL="314325" lvl="1" indent="0">
              <a:buNone/>
            </a:pPr>
            <a:endParaRPr lang="de-DE" sz="2400" dirty="0"/>
          </a:p>
          <a:p>
            <a:pPr marL="314325" lvl="1" indent="0">
              <a:buNone/>
            </a:pP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7A1FE-4609-4A8C-B109-071C3F1188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Distriktversammlung 2.10.2021 Butzbach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1BCA787-1BCB-4F0D-8E6D-6CD48CB209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47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B6563AC-CD4D-0A4A-B2D4-F4D9ABB5A06D}"/>
              </a:ext>
            </a:extLst>
          </p:cNvPr>
          <p:cNvSpPr txBox="1"/>
          <p:nvPr/>
        </p:nvSpPr>
        <p:spPr>
          <a:xfrm>
            <a:off x="2057401" y="1854200"/>
            <a:ext cx="8064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Studien fortführen (unter Berücksichtigung des</a:t>
            </a:r>
          </a:p>
          <a:p>
            <a:r>
              <a:rPr lang="de-DE" sz="2400" b="1" dirty="0"/>
              <a:t>    Therapieballs?)</a:t>
            </a:r>
          </a:p>
          <a:p>
            <a:endParaRPr lang="de-DE" sz="2400" b="1" dirty="0"/>
          </a:p>
          <a:p>
            <a:r>
              <a:rPr lang="de-DE" sz="2400" b="1" dirty="0"/>
              <a:t>·   Probanden suchen</a:t>
            </a:r>
          </a:p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Ergebnisse der Studien in Maßnahmen übersetzen</a:t>
            </a:r>
          </a:p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Aufklären</a:t>
            </a:r>
          </a:p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Clubs gewinnen für Thematik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Therapieball an Einrichtungen geben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0695755-18FD-48CB-A887-BD314F74F2DD}"/>
              </a:ext>
            </a:extLst>
          </p:cNvPr>
          <p:cNvSpPr txBox="1"/>
          <p:nvPr/>
        </p:nvSpPr>
        <p:spPr>
          <a:xfrm>
            <a:off x="371789" y="844062"/>
            <a:ext cx="681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Weiterarbeit der Demenz-Gruppe</a:t>
            </a:r>
          </a:p>
        </p:txBody>
      </p:sp>
    </p:spTree>
    <p:extLst>
      <p:ext uri="{BB962C8B-B14F-4D97-AF65-F5344CB8AC3E}">
        <p14:creationId xmlns:p14="http://schemas.microsoft.com/office/powerpoint/2010/main" val="28063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B6507B4C-4257-4A2C-A471-12D25A17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die Aufmerksamkeit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6D862F5-E3E3-4664-8585-90B109E8D9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02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3E71FE-D62D-4486-884D-39DE9C6C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Demenz, weltweit 55 Millionen Menschen bis 2030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40DCBC7-69A0-4B1F-8DD7-47EA7990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96" y="1844675"/>
            <a:ext cx="5816010" cy="55828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314325" lvl="1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7A1FE-4609-4A8C-B109-071C3F1188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Distriktversammlung 2.10.2021 Butzbach</a:t>
            </a:r>
          </a:p>
        </p:txBody>
      </p:sp>
      <p:pic>
        <p:nvPicPr>
          <p:cNvPr id="6" name="Grafik 5" descr="Ein Bild, das Text, Zeitung, Gedenktafel enthält.&#10;&#10;Automatisch generierte Beschreibung">
            <a:extLst>
              <a:ext uri="{FF2B5EF4-FFF2-40B4-BE49-F238E27FC236}">
                <a16:creationId xmlns:a16="http://schemas.microsoft.com/office/drawing/2014/main" id="{F7F0EA52-E878-47F8-9D6B-8AA762410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16" y="1844674"/>
            <a:ext cx="5687568" cy="38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3E71FE-D62D-4486-884D-39DE9C6C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Kinder- und </a:t>
            </a:r>
            <a:r>
              <a:rPr lang="de-DE" dirty="0" err="1"/>
              <a:t>Jugendlichendemenz</a:t>
            </a:r>
            <a:r>
              <a:rPr lang="de-DE" dirty="0"/>
              <a:t> bei NCL 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40DCBC7-69A0-4B1F-8DD7-47EA7990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96" y="1844675"/>
            <a:ext cx="5816010" cy="558284"/>
          </a:xfrm>
        </p:spPr>
        <p:txBody>
          <a:bodyPr/>
          <a:lstStyle/>
          <a:p>
            <a:r>
              <a:rPr lang="de-DE" dirty="0"/>
              <a:t>NCL- Neuronale </a:t>
            </a:r>
            <a:r>
              <a:rPr lang="de-DE" dirty="0" err="1"/>
              <a:t>Ceroid-Lipofuszinosen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314325" lvl="1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7A1FE-4609-4A8C-B109-071C3F1188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Distriktversammlung 2.10.2021 Butzbach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F9FAA7-404C-4A2C-A545-9C499A60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14624"/>
            <a:ext cx="9144000" cy="174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3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3E71FE-D62D-4486-884D-39DE9C6C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NCL ?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40DCBC7-69A0-4B1F-8DD7-47EA7990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95" y="1844674"/>
            <a:ext cx="9633097" cy="4173353"/>
          </a:xfrm>
        </p:spPr>
        <p:txBody>
          <a:bodyPr/>
          <a:lstStyle/>
          <a:p>
            <a:r>
              <a:rPr lang="de-DE" dirty="0"/>
              <a:t>Eine unheilbare Stoffwechselkrankheit</a:t>
            </a:r>
          </a:p>
          <a:p>
            <a:r>
              <a:rPr lang="de-DE" dirty="0"/>
              <a:t>Wird autosomal rezessiv vererbt</a:t>
            </a:r>
          </a:p>
          <a:p>
            <a:r>
              <a:rPr lang="de-DE" dirty="0"/>
              <a:t>ca. 700 Kinder in Deutschland, weltweit ca. 70.000</a:t>
            </a:r>
          </a:p>
          <a:p>
            <a:r>
              <a:rPr lang="de-DE" dirty="0"/>
              <a:t>Eines von 30.000 Kindern betroffen</a:t>
            </a:r>
          </a:p>
          <a:p>
            <a:r>
              <a:rPr lang="de-DE" dirty="0"/>
              <a:t>Erkrankung im Alter von 1 bis 8 Jahren</a:t>
            </a:r>
          </a:p>
          <a:p>
            <a:r>
              <a:rPr lang="de-DE" dirty="0"/>
              <a:t>Lebenserwartung: 30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314325" lvl="1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7A1FE-4609-4A8C-B109-071C3F1188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Distriktversammlung 2.10.2021 Butzbach</a:t>
            </a:r>
          </a:p>
        </p:txBody>
      </p:sp>
    </p:spTree>
    <p:extLst>
      <p:ext uri="{BB962C8B-B14F-4D97-AF65-F5344CB8AC3E}">
        <p14:creationId xmlns:p14="http://schemas.microsoft.com/office/powerpoint/2010/main" val="92043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3E71FE-D62D-4486-884D-39DE9C6C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Krankheitsbild von NCL 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40DCBC7-69A0-4B1F-8DD7-47EA7990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95" y="1844674"/>
            <a:ext cx="9633097" cy="4173353"/>
          </a:xfrm>
        </p:spPr>
        <p:txBody>
          <a:bodyPr/>
          <a:lstStyle/>
          <a:p>
            <a:r>
              <a:rPr lang="de-DE" dirty="0"/>
              <a:t>Sehschwäche – vollständige Erblindung – Schädigung der Netzhaut</a:t>
            </a:r>
          </a:p>
          <a:p>
            <a:r>
              <a:rPr lang="de-DE" dirty="0"/>
              <a:t>Epileptische Anfälle</a:t>
            </a:r>
          </a:p>
          <a:p>
            <a:r>
              <a:rPr lang="de-DE" dirty="0"/>
              <a:t>Fortschreitende Bewegungsstörungen</a:t>
            </a:r>
          </a:p>
          <a:p>
            <a:r>
              <a:rPr lang="de-DE" dirty="0"/>
              <a:t>Geistiger Abbau</a:t>
            </a:r>
          </a:p>
          <a:p>
            <a:r>
              <a:rPr lang="de-DE" dirty="0"/>
              <a:t>Schlaganfall</a:t>
            </a:r>
          </a:p>
          <a:p>
            <a:r>
              <a:rPr lang="de-DE" dirty="0"/>
              <a:t>Demenz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314325" lvl="1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7A1FE-4609-4A8C-B109-071C3F1188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Distriktversammlung 2.10.2021 Butzbach</a:t>
            </a:r>
          </a:p>
        </p:txBody>
      </p:sp>
    </p:spTree>
    <p:extLst>
      <p:ext uri="{BB962C8B-B14F-4D97-AF65-F5344CB8AC3E}">
        <p14:creationId xmlns:p14="http://schemas.microsoft.com/office/powerpoint/2010/main" val="118767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3E71FE-D62D-4486-884D-39DE9C6C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Altersdemenz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40DCBC7-69A0-4B1F-8DD7-47EA7990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3" y="1844675"/>
            <a:ext cx="9502468" cy="3779948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de-DE" sz="2400" dirty="0"/>
              <a:t>Enttabuisierung</a:t>
            </a:r>
          </a:p>
          <a:p>
            <a:pPr lvl="1">
              <a:buFontTx/>
              <a:buChar char="-"/>
            </a:pPr>
            <a:r>
              <a:rPr lang="de-DE" sz="2400" dirty="0"/>
              <a:t>Generationsübergreifende Kommunikation</a:t>
            </a:r>
          </a:p>
          <a:p>
            <a:pPr lvl="1">
              <a:buFontTx/>
              <a:buChar char="-"/>
            </a:pPr>
            <a:r>
              <a:rPr lang="de-DE" sz="2400" dirty="0"/>
              <a:t>Blut-/Gehirnuntersuchungen</a:t>
            </a:r>
          </a:p>
          <a:p>
            <a:pPr lvl="1">
              <a:buFontTx/>
              <a:buChar char="-"/>
            </a:pPr>
            <a:r>
              <a:rPr lang="de-DE" sz="2400" dirty="0"/>
              <a:t>Digitale Ertüchtigung</a:t>
            </a:r>
          </a:p>
          <a:p>
            <a:pPr lvl="1">
              <a:buFontTx/>
              <a:buChar char="-"/>
            </a:pPr>
            <a:r>
              <a:rPr lang="de-DE" sz="2400" dirty="0"/>
              <a:t>Maßnahmen zur Prävention</a:t>
            </a:r>
          </a:p>
          <a:p>
            <a:pPr lvl="1">
              <a:buFontTx/>
              <a:buChar char="-"/>
            </a:pPr>
            <a:r>
              <a:rPr lang="de-DE" sz="2400" dirty="0"/>
              <a:t>Lifestyle-Änderungen</a:t>
            </a:r>
          </a:p>
          <a:p>
            <a:pPr lvl="1">
              <a:buFontTx/>
              <a:buChar char="-"/>
            </a:pPr>
            <a:r>
              <a:rPr lang="de-DE" sz="2400" dirty="0"/>
              <a:t>Hirnaktivität</a:t>
            </a:r>
          </a:p>
          <a:p>
            <a:pPr lvl="1">
              <a:buFontTx/>
              <a:buChar char="-"/>
            </a:pPr>
            <a:r>
              <a:rPr lang="de-DE" sz="2400" dirty="0" err="1"/>
              <a:t>Icho</a:t>
            </a:r>
            <a:r>
              <a:rPr lang="de-DE" sz="2400" dirty="0"/>
              <a:t>-Ball/Robbe</a:t>
            </a:r>
          </a:p>
          <a:p>
            <a:pPr marL="314325" lvl="1" indent="0">
              <a:buNone/>
            </a:pPr>
            <a:endParaRPr lang="de-DE" sz="2400" dirty="0"/>
          </a:p>
          <a:p>
            <a:pPr marL="314325" lvl="1" indent="0">
              <a:buNone/>
            </a:pP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7A1FE-4609-4A8C-B109-071C3F1188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Distriktversammlung 2.10.2021 Butzbach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1BCA787-1BCB-4F0D-8E6D-6CD48CB209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88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3E71FE-D62D-4486-884D-39DE9C6C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>
                <a:solidFill>
                  <a:schemeClr val="tx1"/>
                </a:solidFill>
              </a:rPr>
              <a:t>Eine Initiative des Lions Club Usingen-Saalburg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40DCBC7-69A0-4B1F-8DD7-47EA7990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588" y="2773344"/>
            <a:ext cx="7395587" cy="1577591"/>
          </a:xfrm>
        </p:spPr>
        <p:txBody>
          <a:bodyPr/>
          <a:lstStyle/>
          <a:p>
            <a:pPr marL="0" indent="0">
              <a:buNone/>
            </a:pPr>
            <a:r>
              <a:rPr lang="de-DE" sz="4000" dirty="0">
                <a:solidFill>
                  <a:srgbClr val="0070C0"/>
                </a:solidFill>
              </a:rPr>
              <a:t>Kompetent älter werden – </a:t>
            </a:r>
          </a:p>
          <a:p>
            <a:pPr marL="0" indent="0">
              <a:buNone/>
            </a:pPr>
            <a:r>
              <a:rPr lang="de-DE" sz="4000" dirty="0">
                <a:solidFill>
                  <a:srgbClr val="0070C0"/>
                </a:solidFill>
              </a:rPr>
              <a:t>    mit und ohne Demenz</a:t>
            </a:r>
          </a:p>
          <a:p>
            <a:pPr marL="314325" lvl="1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7A1FE-4609-4A8C-B109-071C3F1188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Distriktversammlung 2.10.2021 Butzbach</a:t>
            </a:r>
          </a:p>
        </p:txBody>
      </p:sp>
      <p:pic>
        <p:nvPicPr>
          <p:cNvPr id="6" name="Bild 8">
            <a:extLst>
              <a:ext uri="{FF2B5EF4-FFF2-40B4-BE49-F238E27FC236}">
                <a16:creationId xmlns:a16="http://schemas.microsoft.com/office/drawing/2014/main" id="{FCAC107A-0170-4E99-A6F6-2FA9AF5F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13" y="1696822"/>
            <a:ext cx="2703007" cy="9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494755" y="620689"/>
            <a:ext cx="657928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sz="2000" u="sng" dirty="0">
              <a:solidFill>
                <a:srgbClr val="17375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ＭＳ Ｐゴシック" charset="0"/>
            </a:endParaRPr>
          </a:p>
          <a:p>
            <a:pPr eaLnBrk="1" hangingPunct="1">
              <a:defRPr/>
            </a:pPr>
            <a:endParaRPr lang="de-DE" sz="2000" u="sng" dirty="0">
              <a:solidFill>
                <a:srgbClr val="17375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ＭＳ Ｐゴシック" charset="0"/>
            </a:endParaRPr>
          </a:p>
          <a:p>
            <a:pPr eaLnBrk="1" hangingPunct="1">
              <a:defRPr/>
            </a:pPr>
            <a:endParaRPr lang="de-DE" sz="2000" u="sng" dirty="0">
              <a:solidFill>
                <a:srgbClr val="17375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ＭＳ Ｐゴシック" charset="0"/>
            </a:endParaRPr>
          </a:p>
          <a:p>
            <a:pPr eaLnBrk="1" hangingPunct="1">
              <a:defRPr/>
            </a:pPr>
            <a:r>
              <a:rPr lang="de-DE" sz="2000" u="sng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ＭＳ Ｐゴシック" charset="0"/>
              </a:rPr>
              <a:t>Heute:</a:t>
            </a:r>
          </a:p>
          <a:p>
            <a:pPr eaLnBrk="1" hangingPunct="1">
              <a:defRPr/>
            </a:pPr>
            <a:r>
              <a:rPr lang="de-DE" sz="2000" dirty="0">
                <a:solidFill>
                  <a:srgbClr val="17375E"/>
                </a:solidFill>
                <a:latin typeface="+mj-lt"/>
                <a:cs typeface="ＭＳ Ｐゴシック" charset="0"/>
              </a:rPr>
              <a:t> </a:t>
            </a:r>
          </a:p>
          <a:p>
            <a:pPr marL="0" lvl="1" indent="0" eaLnBrk="1" hangingPunct="1">
              <a:buFontTx/>
              <a:buChar char="•"/>
              <a:defRPr/>
            </a:pPr>
            <a:r>
              <a:rPr lang="de-DE" sz="2000" dirty="0">
                <a:solidFill>
                  <a:srgbClr val="17375E"/>
                </a:solidFill>
                <a:latin typeface="+mj-lt"/>
                <a:ea typeface="ＭＳ Ｐゴシック" charset="0"/>
                <a:cs typeface="ＭＳ Ｐゴシック" charset="0"/>
              </a:rPr>
              <a:t> In Deutschland gegenwärtig rund 1,2 Mio. Alzheimer- </a:t>
            </a:r>
          </a:p>
          <a:p>
            <a:pPr marL="0" lvl="1" indent="0" eaLnBrk="1" hangingPunct="1">
              <a:defRPr/>
            </a:pPr>
            <a:r>
              <a:rPr lang="de-DE" sz="2000" dirty="0">
                <a:solidFill>
                  <a:srgbClr val="17375E"/>
                </a:solidFill>
                <a:latin typeface="+mj-lt"/>
                <a:ea typeface="ＭＳ Ｐゴシック" charset="0"/>
                <a:cs typeface="ＭＳ Ｐゴシック" charset="0"/>
              </a:rPr>
              <a:t>  Patienten.</a:t>
            </a:r>
            <a:endParaRPr lang="de-DE" sz="2000" dirty="0">
              <a:solidFill>
                <a:srgbClr val="17375E"/>
              </a:solidFill>
              <a:latin typeface="+mj-lt"/>
              <a:cs typeface="ＭＳ Ｐゴシック" charset="0"/>
            </a:endParaRPr>
          </a:p>
          <a:p>
            <a:pPr eaLnBrk="1" hangingPunct="1">
              <a:buFontTx/>
              <a:buChar char="•"/>
              <a:defRPr/>
            </a:pPr>
            <a:endParaRPr lang="de-DE" sz="2000" dirty="0">
              <a:solidFill>
                <a:srgbClr val="17375E"/>
              </a:solidFill>
              <a:cs typeface="ＭＳ Ｐゴシック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de-DE" sz="2000" dirty="0">
                <a:solidFill>
                  <a:srgbClr val="17375E"/>
                </a:solidFill>
                <a:cs typeface="ＭＳ Ｐゴシック" charset="0"/>
              </a:rPr>
              <a:t> Demographischer Wandel – Risikofaktor: Alter!</a:t>
            </a:r>
          </a:p>
          <a:p>
            <a:pPr eaLnBrk="1" hangingPunct="1">
              <a:defRPr/>
            </a:pPr>
            <a:r>
              <a:rPr lang="de-DE" sz="2000" dirty="0">
                <a:solidFill>
                  <a:srgbClr val="17375E"/>
                </a:solidFill>
                <a:latin typeface="+mj-lt"/>
                <a:cs typeface="ＭＳ Ｐゴシック" charset="0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r>
              <a:rPr lang="de-DE" sz="2000" dirty="0">
                <a:solidFill>
                  <a:srgbClr val="17375E"/>
                </a:solidFill>
                <a:latin typeface="+mj-lt"/>
                <a:cs typeface="ＭＳ Ｐゴシック" charset="0"/>
              </a:rPr>
              <a:t> Besondere Herausforderung: dramatische Zunahme</a:t>
            </a:r>
          </a:p>
          <a:p>
            <a:pPr eaLnBrk="1" hangingPunct="1">
              <a:defRPr/>
            </a:pPr>
            <a:r>
              <a:rPr lang="de-DE" sz="2000" dirty="0">
                <a:solidFill>
                  <a:srgbClr val="17375E"/>
                </a:solidFill>
                <a:latin typeface="+mj-lt"/>
                <a:cs typeface="ＭＳ Ｐゴシック" charset="0"/>
              </a:rPr>
              <a:t>  der Demenzerkrankungen!  (2030: 2,5 </a:t>
            </a:r>
            <a:r>
              <a:rPr lang="de-DE" sz="2000" dirty="0" err="1">
                <a:solidFill>
                  <a:srgbClr val="17375E"/>
                </a:solidFill>
                <a:latin typeface="+mj-lt"/>
                <a:cs typeface="ＭＳ Ｐゴシック" charset="0"/>
              </a:rPr>
              <a:t>Mio</a:t>
            </a:r>
            <a:r>
              <a:rPr lang="de-DE" sz="2000" dirty="0">
                <a:solidFill>
                  <a:srgbClr val="17375E"/>
                </a:solidFill>
                <a:latin typeface="+mj-lt"/>
                <a:cs typeface="ＭＳ Ｐゴシック" charset="0"/>
              </a:rPr>
              <a:t>)</a:t>
            </a:r>
            <a:br>
              <a:rPr lang="de-DE" sz="2000" dirty="0">
                <a:solidFill>
                  <a:srgbClr val="17375E"/>
                </a:solidFill>
                <a:latin typeface="+mj-lt"/>
                <a:cs typeface="ＭＳ Ｐゴシック" charset="0"/>
              </a:rPr>
            </a:br>
            <a:r>
              <a:rPr lang="de-DE" sz="2000" dirty="0">
                <a:solidFill>
                  <a:srgbClr val="17375E"/>
                </a:solidFill>
                <a:latin typeface="+mj-lt"/>
                <a:cs typeface="ＭＳ Ｐゴシック" charset="0"/>
              </a:rPr>
              <a:t> </a:t>
            </a:r>
          </a:p>
          <a:p>
            <a:pPr eaLnBrk="1" hangingPunct="1">
              <a:defRPr/>
            </a:pPr>
            <a:endParaRPr lang="de-DE" sz="2400" dirty="0">
              <a:solidFill>
                <a:srgbClr val="17375E"/>
              </a:solidFill>
              <a:latin typeface="+mj-lt"/>
              <a:cs typeface="ＭＳ Ｐゴシック" charset="0"/>
            </a:endParaRPr>
          </a:p>
          <a:p>
            <a:pPr eaLnBrk="1" hangingPunct="1">
              <a:buFontTx/>
              <a:buChar char="•"/>
              <a:defRPr/>
            </a:pPr>
            <a:endParaRPr lang="de-DE" sz="2400" dirty="0">
              <a:solidFill>
                <a:srgbClr val="17375E"/>
              </a:solidFill>
              <a:latin typeface="+mj-lt"/>
              <a:cs typeface="ＭＳ Ｐゴシック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5303838" y="6564314"/>
            <a:ext cx="50403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100">
                <a:latin typeface="Arial" charset="0"/>
              </a:rPr>
              <a:t>Quellen: Wimo et al. 1998; Statistisches Bundesamt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409" y="1319526"/>
            <a:ext cx="2232248" cy="2109474"/>
          </a:xfrm>
          <a:prstGeom prst="rect">
            <a:avLst/>
          </a:prstGeom>
        </p:spPr>
      </p:pic>
      <p:grpSp>
        <p:nvGrpSpPr>
          <p:cNvPr id="9" name="Gruppierung 8"/>
          <p:cNvGrpSpPr/>
          <p:nvPr/>
        </p:nvGrpSpPr>
        <p:grpSpPr>
          <a:xfrm>
            <a:off x="7823994" y="3666760"/>
            <a:ext cx="4070050" cy="2201944"/>
            <a:chOff x="531063" y="1347676"/>
            <a:chExt cx="8487599" cy="4986572"/>
          </a:xfrm>
        </p:grpSpPr>
        <p:grpSp>
          <p:nvGrpSpPr>
            <p:cNvPr id="10" name="Gruppierung 9"/>
            <p:cNvGrpSpPr/>
            <p:nvPr/>
          </p:nvGrpSpPr>
          <p:grpSpPr>
            <a:xfrm>
              <a:off x="531063" y="1347676"/>
              <a:ext cx="8077200" cy="4986572"/>
              <a:chOff x="531063" y="1347676"/>
              <a:chExt cx="8077200" cy="4986572"/>
            </a:xfrm>
          </p:grpSpPr>
          <p:graphicFrame>
            <p:nvGraphicFramePr>
              <p:cNvPr id="12" name="Object 7"/>
              <p:cNvGraphicFramePr>
                <a:graphicFrameLocks noChangeAspect="1"/>
              </p:cNvGraphicFramePr>
              <p:nvPr/>
            </p:nvGraphicFramePr>
            <p:xfrm>
              <a:off x="531063" y="1646359"/>
              <a:ext cx="8077200" cy="46878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iagramm" r:id="rId4" imgW="5523840" imgH="3206160" progId="Excel.Sheet.8">
                      <p:embed/>
                    </p:oleObj>
                  </mc:Choice>
                  <mc:Fallback>
                    <p:oleObj name="Diagramm" r:id="rId4" imgW="5523840" imgH="3206160" progId="Excel.Sheet.8">
                      <p:embed/>
                      <p:pic>
                        <p:nvPicPr>
                          <p:cNvPr id="12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1063" y="1646359"/>
                            <a:ext cx="8077200" cy="468788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124201" y="2743202"/>
                <a:ext cx="1912791" cy="4878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800" b="1">
                    <a:latin typeface="+mj-lt"/>
                  </a:rPr>
                  <a:t>Alle Demenzen</a:t>
                </a: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3124201" y="3184525"/>
                <a:ext cx="2293878" cy="487899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800" b="1">
                    <a:latin typeface="+mj-lt"/>
                  </a:rPr>
                  <a:t>Alzheimer Demenz</a:t>
                </a:r>
              </a:p>
            </p:txBody>
          </p:sp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 rot="15981293">
                <a:off x="-420828" y="3137347"/>
                <a:ext cx="4108854" cy="529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1050" b="1">
                    <a:latin typeface="+mj-lt"/>
                  </a:rPr>
                  <a:t>Erkrankunghäufigkeit</a:t>
                </a:r>
              </a:p>
            </p:txBody>
          </p:sp>
        </p:grp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7139299" y="5771537"/>
              <a:ext cx="1879363" cy="557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latin typeface="+mj-lt"/>
                </a:rPr>
                <a:t>Lebensalter</a:t>
              </a:r>
            </a:p>
          </p:txBody>
        </p:sp>
      </p:grpSp>
      <p:pic>
        <p:nvPicPr>
          <p:cNvPr id="17" name="Bild 8">
            <a:extLst>
              <a:ext uri="{FF2B5EF4-FFF2-40B4-BE49-F238E27FC236}">
                <a16:creationId xmlns:a16="http://schemas.microsoft.com/office/drawing/2014/main" id="{1C3352E0-1298-4FE6-A28A-EABD889FA9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" y="290053"/>
            <a:ext cx="2703007" cy="9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5893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208" y="150446"/>
            <a:ext cx="1346200" cy="23368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25" y="2612292"/>
            <a:ext cx="2998596" cy="19954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12139" y="1441648"/>
            <a:ext cx="1838848" cy="874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/>
              <a:t>Angst </a:t>
            </a:r>
          </a:p>
        </p:txBody>
      </p:sp>
      <p:sp>
        <p:nvSpPr>
          <p:cNvPr id="7" name="Oval 6"/>
          <p:cNvSpPr/>
          <p:nvPr/>
        </p:nvSpPr>
        <p:spPr>
          <a:xfrm>
            <a:off x="1788406" y="3806160"/>
            <a:ext cx="2192357" cy="801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/>
              <a:t>Sorge</a:t>
            </a:r>
          </a:p>
        </p:txBody>
      </p:sp>
      <p:sp>
        <p:nvSpPr>
          <p:cNvPr id="8" name="Oval 7"/>
          <p:cNvSpPr/>
          <p:nvPr/>
        </p:nvSpPr>
        <p:spPr>
          <a:xfrm>
            <a:off x="6779047" y="980502"/>
            <a:ext cx="3461543" cy="922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Verdrängen</a:t>
            </a:r>
          </a:p>
        </p:txBody>
      </p:sp>
      <p:sp>
        <p:nvSpPr>
          <p:cNvPr id="10" name="Oval 9"/>
          <p:cNvSpPr/>
          <p:nvPr/>
        </p:nvSpPr>
        <p:spPr>
          <a:xfrm>
            <a:off x="7928967" y="3610005"/>
            <a:ext cx="2739033" cy="854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Kummer</a:t>
            </a:r>
          </a:p>
        </p:txBody>
      </p:sp>
      <p:sp>
        <p:nvSpPr>
          <p:cNvPr id="11" name="Oval 10"/>
          <p:cNvSpPr/>
          <p:nvPr/>
        </p:nvSpPr>
        <p:spPr>
          <a:xfrm>
            <a:off x="3088173" y="5171803"/>
            <a:ext cx="2986641" cy="922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Verlust</a:t>
            </a:r>
          </a:p>
        </p:txBody>
      </p:sp>
      <p:sp>
        <p:nvSpPr>
          <p:cNvPr id="12" name="Oval 11"/>
          <p:cNvSpPr/>
          <p:nvPr/>
        </p:nvSpPr>
        <p:spPr>
          <a:xfrm>
            <a:off x="6779045" y="5317218"/>
            <a:ext cx="4344479" cy="1215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Sprachlosigkeit</a:t>
            </a:r>
          </a:p>
        </p:txBody>
      </p:sp>
      <p:sp>
        <p:nvSpPr>
          <p:cNvPr id="13" name="Oval 12"/>
          <p:cNvSpPr/>
          <p:nvPr/>
        </p:nvSpPr>
        <p:spPr>
          <a:xfrm>
            <a:off x="4105120" y="394310"/>
            <a:ext cx="2986641" cy="92229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ALZHEIMER</a:t>
            </a:r>
          </a:p>
        </p:txBody>
      </p:sp>
      <p:pic>
        <p:nvPicPr>
          <p:cNvPr id="15" name="Bild 8">
            <a:extLst>
              <a:ext uri="{FF2B5EF4-FFF2-40B4-BE49-F238E27FC236}">
                <a16:creationId xmlns:a16="http://schemas.microsoft.com/office/drawing/2014/main" id="{429ECC63-6F8C-420E-A956-55317F1F1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" y="290053"/>
            <a:ext cx="2703007" cy="9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Lions Club Master">
  <a:themeElements>
    <a:clrScheme name="Benutzerdefiniert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B700"/>
      </a:accent1>
      <a:accent2>
        <a:srgbClr val="00338D"/>
      </a:accent2>
      <a:accent3>
        <a:srgbClr val="55565A"/>
      </a:accent3>
      <a:accent4>
        <a:srgbClr val="68B1E2"/>
      </a:accent4>
      <a:accent5>
        <a:srgbClr val="76BC21"/>
      </a:accent5>
      <a:accent6>
        <a:srgbClr val="F68B1F"/>
      </a:accent6>
      <a:hlink>
        <a:srgbClr val="672666"/>
      </a:hlink>
      <a:folHlink>
        <a:srgbClr val="EBB700"/>
      </a:folHlink>
    </a:clrScheme>
    <a:fontScheme name="Benutzerdefiniert 1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7A2682"/>
    </a:custClr>
    <a:custClr name="Custom Color 2">
      <a:srgbClr val="00AC69"/>
    </a:custClr>
    <a:custClr name="Custom Color 3">
      <a:srgbClr val="FF5C35"/>
    </a:custClr>
  </a:custClrLst>
  <a:extLst>
    <a:ext uri="{05A4C25C-085E-4340-85A3-A5531E510DB2}">
      <thm15:themeFamily xmlns:thm15="http://schemas.microsoft.com/office/thememl/2012/main" name="Lions Club Master" id="{19C9F69C-CE94-41F7-A175-08B059E44D73}" vid="{E0EF0ED4-6143-4F26-B2A4-DF8CA1086225}"/>
    </a:ext>
  </a:extLst>
</a:theme>
</file>

<file path=ppt/theme/theme2.xml><?xml version="1.0" encoding="utf-8"?>
<a:theme xmlns:a="http://schemas.openxmlformats.org/drawingml/2006/main" name="Vorläufig: Druckvariante">
  <a:themeElements>
    <a:clrScheme name="Benutzerdefiniert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B700"/>
      </a:accent1>
      <a:accent2>
        <a:srgbClr val="00338D"/>
      </a:accent2>
      <a:accent3>
        <a:srgbClr val="55565A"/>
      </a:accent3>
      <a:accent4>
        <a:srgbClr val="68B1E2"/>
      </a:accent4>
      <a:accent5>
        <a:srgbClr val="76BC21"/>
      </a:accent5>
      <a:accent6>
        <a:srgbClr val="F68B1F"/>
      </a:accent6>
      <a:hlink>
        <a:srgbClr val="672666"/>
      </a:hlink>
      <a:folHlink>
        <a:srgbClr val="EBB700"/>
      </a:folHlink>
    </a:clrScheme>
    <a:fontScheme name="Benutzerdefiniert 1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7A2682"/>
    </a:custClr>
    <a:custClr name="Custom Color 2">
      <a:srgbClr val="00AC69"/>
    </a:custClr>
    <a:custClr name="Custom Color 3">
      <a:srgbClr val="FF5C35"/>
    </a:custClr>
  </a:custClrLst>
  <a:extLst>
    <a:ext uri="{05A4C25C-085E-4340-85A3-A5531E510DB2}">
      <thm15:themeFamily xmlns:thm15="http://schemas.microsoft.com/office/thememl/2012/main" name="Lions Club Master" id="{19C9F69C-CE94-41F7-A175-08B059E44D73}" vid="{E0EF0ED4-6143-4F26-B2A4-DF8CA1086225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Lions Club Master</Template>
  <TotalTime>0</TotalTime>
  <Words>475</Words>
  <Application>Microsoft Office PowerPoint</Application>
  <PresentationFormat>Breitbild</PresentationFormat>
  <Paragraphs>131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HelveticaNeue LT 45 Light</vt:lpstr>
      <vt:lpstr>Roboto</vt:lpstr>
      <vt:lpstr>Symbol</vt:lpstr>
      <vt:lpstr>Lions Club Master</vt:lpstr>
      <vt:lpstr>Vorläufig: Druckvariante</vt:lpstr>
      <vt:lpstr>Diagramm</vt:lpstr>
      <vt:lpstr>Demenz</vt:lpstr>
      <vt:lpstr>Demenz, weltweit 55 Millionen Menschen bis 2030</vt:lpstr>
      <vt:lpstr>Kinder- und Jugendlichendemenz bei NCL </vt:lpstr>
      <vt:lpstr>Was ist NCL ?</vt:lpstr>
      <vt:lpstr>Das Krankheitsbild von NCL </vt:lpstr>
      <vt:lpstr>Altersdemenz</vt:lpstr>
      <vt:lpstr>Eine Initiative des Lions Club Usingen-Saalburg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Icho -Therapieball für Demenzkranke</vt:lpstr>
      <vt:lpstr>Icho -Therapieball für Demenzkranke</vt:lpstr>
      <vt:lpstr>Icho -Therapieball für Demenzkranke</vt:lpstr>
      <vt:lpstr>Der Therapieball im Einsatz</vt:lpstr>
      <vt:lpstr>PowerPoint-Präsentation</vt:lpstr>
      <vt:lpstr>Danke für die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Kyra Niksch</dc:creator>
  <cp:lastModifiedBy>Roswitha Hahn</cp:lastModifiedBy>
  <cp:revision>77</cp:revision>
  <dcterms:created xsi:type="dcterms:W3CDTF">2020-03-16T08:58:29Z</dcterms:created>
  <dcterms:modified xsi:type="dcterms:W3CDTF">2021-10-05T10:01:02Z</dcterms:modified>
</cp:coreProperties>
</file>